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DM Sans Italics" charset="1" panose="00000000000000000000"/>
      <p:regular r:id="rId17"/>
    </p:embeddedFont>
    <p:embeddedFont>
      <p:font typeface="Now Bold" charset="1" panose="00000800000000000000"/>
      <p:regular r:id="rId18"/>
    </p:embeddedFont>
    <p:embeddedFont>
      <p:font typeface="DM Sans Bold" charset="1" panose="00000000000000000000"/>
      <p:regular r:id="rId19"/>
    </p:embeddedFont>
    <p:embeddedFont>
      <p:font typeface="DM Sans"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jpeg" Type="http://schemas.openxmlformats.org/officeDocument/2006/relationships/image"/><Relationship Id="rId2" Target="../media/image31.jpeg" Type="http://schemas.openxmlformats.org/officeDocument/2006/relationships/image"/><Relationship Id="rId3" Target="../media/image32.jpeg" Type="http://schemas.openxmlformats.org/officeDocument/2006/relationships/image"/><Relationship Id="rId4" Target="../media/image33.jpeg" Type="http://schemas.openxmlformats.org/officeDocument/2006/relationships/image"/><Relationship Id="rId5" Target="../media/image6.pn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4.png" Type="http://schemas.openxmlformats.org/officeDocument/2006/relationships/image"/><Relationship Id="rId7"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380940" y="649592"/>
            <a:ext cx="7516996" cy="8987817"/>
            <a:chOff x="0" y="0"/>
            <a:chExt cx="8603361" cy="10286746"/>
          </a:xfrm>
        </p:grpSpPr>
        <p:sp>
          <p:nvSpPr>
            <p:cNvPr name="Freeform 7" id="7"/>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0" t="-12765" r="0" b="-12765"/>
              </a:stretch>
            </a:blipFill>
          </p:spPr>
        </p:sp>
      </p:grpSp>
      <p:sp>
        <p:nvSpPr>
          <p:cNvPr name="TextBox 8" id="8"/>
          <p:cNvSpPr txBox="true"/>
          <p:nvPr/>
        </p:nvSpPr>
        <p:spPr>
          <a:xfrm rot="0">
            <a:off x="2352575" y="5580490"/>
            <a:ext cx="7913921" cy="529855"/>
          </a:xfrm>
          <a:prstGeom prst="rect">
            <a:avLst/>
          </a:prstGeom>
        </p:spPr>
        <p:txBody>
          <a:bodyPr anchor="t" rtlCol="false" tIns="0" lIns="0" bIns="0" rIns="0">
            <a:spAutoFit/>
          </a:bodyPr>
          <a:lstStyle/>
          <a:p>
            <a:pPr algn="l" marL="0" indent="0" lvl="0">
              <a:lnSpc>
                <a:spcPts val="4219"/>
              </a:lnSpc>
              <a:spcBef>
                <a:spcPct val="0"/>
              </a:spcBef>
            </a:pPr>
            <a:r>
              <a:rPr lang="en-US" sz="3430" i="true">
                <a:solidFill>
                  <a:srgbClr val="56AEFF"/>
                </a:solidFill>
                <a:latin typeface="DM Sans Italics"/>
                <a:ea typeface="DM Sans Italics"/>
                <a:cs typeface="DM Sans Italics"/>
                <a:sym typeface="DM Sans Italics"/>
              </a:rPr>
              <a:t>Nama : Muhammad Fasya Alghifari</a:t>
            </a:r>
          </a:p>
        </p:txBody>
      </p:sp>
      <p:sp>
        <p:nvSpPr>
          <p:cNvPr name="TextBox 9" id="9"/>
          <p:cNvSpPr txBox="true"/>
          <p:nvPr/>
        </p:nvSpPr>
        <p:spPr>
          <a:xfrm rot="0">
            <a:off x="2352575" y="1019175"/>
            <a:ext cx="10959085" cy="1739697"/>
          </a:xfrm>
          <a:prstGeom prst="rect">
            <a:avLst/>
          </a:prstGeom>
        </p:spPr>
        <p:txBody>
          <a:bodyPr anchor="t" rtlCol="false" tIns="0" lIns="0" bIns="0" rIns="0">
            <a:spAutoFit/>
          </a:bodyPr>
          <a:lstStyle/>
          <a:p>
            <a:pPr algn="l">
              <a:lnSpc>
                <a:spcPts val="13568"/>
              </a:lnSpc>
            </a:pPr>
            <a:r>
              <a:rPr lang="en-US" sz="11306" b="true">
                <a:solidFill>
                  <a:srgbClr val="FFFBFB"/>
                </a:solidFill>
                <a:latin typeface="Now Bold"/>
                <a:ea typeface="Now Bold"/>
                <a:cs typeface="Now Bold"/>
                <a:sym typeface="Now Bold"/>
              </a:rPr>
              <a:t>ANNUAL</a:t>
            </a:r>
          </a:p>
        </p:txBody>
      </p:sp>
      <p:sp>
        <p:nvSpPr>
          <p:cNvPr name="Freeform 10" id="10"/>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5186391" y="2370239"/>
            <a:ext cx="5746881" cy="1730886"/>
          </a:xfrm>
          <a:prstGeom prst="rect">
            <a:avLst/>
          </a:prstGeom>
        </p:spPr>
        <p:txBody>
          <a:bodyPr anchor="t" rtlCol="false" tIns="0" lIns="0" bIns="0" rIns="0">
            <a:spAutoFit/>
          </a:bodyPr>
          <a:lstStyle/>
          <a:p>
            <a:pPr algn="l">
              <a:lnSpc>
                <a:spcPts val="13568"/>
              </a:lnSpc>
            </a:pPr>
            <a:r>
              <a:rPr lang="en-US" sz="11306" b="true">
                <a:solidFill>
                  <a:srgbClr val="56AEFF"/>
                </a:solidFill>
                <a:latin typeface="Now Bold"/>
                <a:ea typeface="Now Bold"/>
                <a:cs typeface="Now Bold"/>
                <a:sym typeface="Now Bold"/>
              </a:rPr>
              <a:t>REPORT</a:t>
            </a:r>
          </a:p>
        </p:txBody>
      </p:sp>
      <p:sp>
        <p:nvSpPr>
          <p:cNvPr name="TextBox 12" id="12"/>
          <p:cNvSpPr txBox="true"/>
          <p:nvPr/>
        </p:nvSpPr>
        <p:spPr>
          <a:xfrm rot="0">
            <a:off x="2352575" y="6397908"/>
            <a:ext cx="7913921" cy="529855"/>
          </a:xfrm>
          <a:prstGeom prst="rect">
            <a:avLst/>
          </a:prstGeom>
        </p:spPr>
        <p:txBody>
          <a:bodyPr anchor="t" rtlCol="false" tIns="0" lIns="0" bIns="0" rIns="0">
            <a:spAutoFit/>
          </a:bodyPr>
          <a:lstStyle/>
          <a:p>
            <a:pPr algn="l" marL="0" indent="0" lvl="0">
              <a:lnSpc>
                <a:spcPts val="4219"/>
              </a:lnSpc>
              <a:spcBef>
                <a:spcPct val="0"/>
              </a:spcBef>
            </a:pPr>
            <a:r>
              <a:rPr lang="en-US" sz="3430" i="true">
                <a:solidFill>
                  <a:srgbClr val="FFFBFB"/>
                </a:solidFill>
                <a:latin typeface="DM Sans Italics"/>
                <a:ea typeface="DM Sans Italics"/>
                <a:cs typeface="DM Sans Italics"/>
                <a:sym typeface="DM Sans Italics"/>
              </a:rPr>
              <a:t>Kelas : XII - PPLG</a:t>
            </a:r>
          </a:p>
        </p:txBody>
      </p:sp>
      <p:sp>
        <p:nvSpPr>
          <p:cNvPr name="TextBox 13" id="13"/>
          <p:cNvSpPr txBox="true"/>
          <p:nvPr/>
        </p:nvSpPr>
        <p:spPr>
          <a:xfrm rot="0">
            <a:off x="2352575" y="7213513"/>
            <a:ext cx="7913921" cy="529855"/>
          </a:xfrm>
          <a:prstGeom prst="rect">
            <a:avLst/>
          </a:prstGeom>
        </p:spPr>
        <p:txBody>
          <a:bodyPr anchor="t" rtlCol="false" tIns="0" lIns="0" bIns="0" rIns="0">
            <a:spAutoFit/>
          </a:bodyPr>
          <a:lstStyle/>
          <a:p>
            <a:pPr algn="l" marL="0" indent="0" lvl="0">
              <a:lnSpc>
                <a:spcPts val="4219"/>
              </a:lnSpc>
              <a:spcBef>
                <a:spcPct val="0"/>
              </a:spcBef>
            </a:pPr>
            <a:r>
              <a:rPr lang="en-US" sz="3430" i="true">
                <a:solidFill>
                  <a:srgbClr val="56AEFF"/>
                </a:solidFill>
                <a:latin typeface="DM Sans Italics"/>
                <a:ea typeface="DM Sans Italics"/>
                <a:cs typeface="DM Sans Italics"/>
                <a:sym typeface="DM Sans Italics"/>
              </a:rPr>
              <a:t>Instansi : Bank BJB</a:t>
            </a:r>
          </a:p>
        </p:txBody>
      </p:sp>
      <p:sp>
        <p:nvSpPr>
          <p:cNvPr name="TextBox 14" id="14"/>
          <p:cNvSpPr txBox="true"/>
          <p:nvPr/>
        </p:nvSpPr>
        <p:spPr>
          <a:xfrm rot="0">
            <a:off x="2467018" y="3831435"/>
            <a:ext cx="7913921" cy="529855"/>
          </a:xfrm>
          <a:prstGeom prst="rect">
            <a:avLst/>
          </a:prstGeom>
        </p:spPr>
        <p:txBody>
          <a:bodyPr anchor="t" rtlCol="false" tIns="0" lIns="0" bIns="0" rIns="0">
            <a:spAutoFit/>
          </a:bodyPr>
          <a:lstStyle/>
          <a:p>
            <a:pPr algn="l" marL="0" indent="0" lvl="0">
              <a:lnSpc>
                <a:spcPts val="4219"/>
              </a:lnSpc>
              <a:spcBef>
                <a:spcPct val="0"/>
              </a:spcBef>
            </a:pPr>
            <a:r>
              <a:rPr lang="en-US" sz="3430" i="true">
                <a:solidFill>
                  <a:srgbClr val="FFFBFB"/>
                </a:solidFill>
                <a:latin typeface="DM Sans Italics"/>
                <a:ea typeface="DM Sans Italics"/>
                <a:cs typeface="DM Sans Italics"/>
                <a:sym typeface="DM Sans Italics"/>
              </a:rPr>
              <a:t>SMK PRAKARYA INTERNATIONAL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2543763"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7015834" y="2914269"/>
            <a:ext cx="4256332" cy="704088"/>
          </a:xfrm>
          <a:prstGeom prst="rect">
            <a:avLst/>
          </a:prstGeom>
        </p:spPr>
        <p:txBody>
          <a:bodyPr anchor="t" rtlCol="false" tIns="0" lIns="0" bIns="0" rIns="0">
            <a:spAutoFit/>
          </a:bodyPr>
          <a:lstStyle/>
          <a:p>
            <a:pPr algn="ctr" marL="0" indent="0" lvl="0">
              <a:lnSpc>
                <a:spcPts val="5795"/>
              </a:lnSpc>
              <a:spcBef>
                <a:spcPct val="0"/>
              </a:spcBef>
            </a:pPr>
            <a:r>
              <a:rPr lang="en-US" b="true" sz="4200">
                <a:solidFill>
                  <a:srgbClr val="4BD1FB"/>
                </a:solidFill>
                <a:latin typeface="DM Sans Bold"/>
                <a:ea typeface="DM Sans Bold"/>
                <a:cs typeface="DM Sans Bold"/>
                <a:sym typeface="DM Sans Bold"/>
              </a:rPr>
              <a:t>Kesimpulan</a:t>
            </a:r>
          </a:p>
        </p:txBody>
      </p:sp>
      <p:sp>
        <p:nvSpPr>
          <p:cNvPr name="AutoShape 7" id="7"/>
          <p:cNvSpPr/>
          <p:nvPr/>
        </p:nvSpPr>
        <p:spPr>
          <a:xfrm>
            <a:off x="5021151" y="6585401"/>
            <a:ext cx="8735422" cy="0"/>
          </a:xfrm>
          <a:prstGeom prst="line">
            <a:avLst/>
          </a:prstGeom>
          <a:ln cap="flat" w="47625">
            <a:solidFill>
              <a:srgbClr val="145DA0"/>
            </a:solidFill>
            <a:prstDash val="solid"/>
            <a:headEnd type="none" len="sm" w="sm"/>
            <a:tailEnd type="none" len="sm" w="sm"/>
          </a:ln>
        </p:spPr>
      </p:sp>
      <p:sp>
        <p:nvSpPr>
          <p:cNvPr name="TextBox 8" id="8"/>
          <p:cNvSpPr txBox="true"/>
          <p:nvPr/>
        </p:nvSpPr>
        <p:spPr>
          <a:xfrm rot="0">
            <a:off x="5718405" y="3866007"/>
            <a:ext cx="7163987" cy="2507361"/>
          </a:xfrm>
          <a:prstGeom prst="rect">
            <a:avLst/>
          </a:prstGeom>
        </p:spPr>
        <p:txBody>
          <a:bodyPr anchor="t" rtlCol="false" tIns="0" lIns="0" bIns="0" rIns="0">
            <a:spAutoFit/>
          </a:bodyPr>
          <a:lstStyle/>
          <a:p>
            <a:pPr algn="ctr" marL="0" indent="0" lvl="0">
              <a:lnSpc>
                <a:spcPts val="3311"/>
              </a:lnSpc>
              <a:spcBef>
                <a:spcPct val="0"/>
              </a:spcBef>
            </a:pPr>
            <a:r>
              <a:rPr lang="en-US" sz="2400">
                <a:solidFill>
                  <a:srgbClr val="FFFFFF"/>
                </a:solidFill>
                <a:latin typeface="DM Sans"/>
                <a:ea typeface="DM Sans"/>
                <a:cs typeface="DM Sans"/>
                <a:sym typeface="DM Sans"/>
              </a:rPr>
              <a:t>Mendapat banyak pengalaman dan wawasan terkait dunia kerja profesional,  semua tugas yang diberikan melatih tanggung jawab dan mengasah secara teknis dalam memecahkan masalah, membantu menngembangkan soft skill dan menambah relasi.</a:t>
            </a:r>
          </a:p>
        </p:txBody>
      </p:sp>
      <p:sp>
        <p:nvSpPr>
          <p:cNvPr name="TextBox 9" id="9"/>
          <p:cNvSpPr txBox="true"/>
          <p:nvPr/>
        </p:nvSpPr>
        <p:spPr>
          <a:xfrm rot="0">
            <a:off x="5718405" y="6761614"/>
            <a:ext cx="713827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4BD1FB"/>
                </a:solidFill>
                <a:latin typeface="DM Sans Bold"/>
                <a:ea typeface="DM Sans Bold"/>
                <a:cs typeface="DM Sans Bold"/>
                <a:sym typeface="DM Sans Bold"/>
              </a:rPr>
              <a:t>Saran</a:t>
            </a:r>
          </a:p>
        </p:txBody>
      </p:sp>
      <p:sp>
        <p:nvSpPr>
          <p:cNvPr name="TextBox 10" id="10"/>
          <p:cNvSpPr txBox="true"/>
          <p:nvPr/>
        </p:nvSpPr>
        <p:spPr>
          <a:xfrm rot="0">
            <a:off x="5356880" y="7637737"/>
            <a:ext cx="7887036" cy="1669161"/>
          </a:xfrm>
          <a:prstGeom prst="rect">
            <a:avLst/>
          </a:prstGeom>
        </p:spPr>
        <p:txBody>
          <a:bodyPr anchor="t" rtlCol="false" tIns="0" lIns="0" bIns="0" rIns="0">
            <a:spAutoFit/>
          </a:bodyPr>
          <a:lstStyle/>
          <a:p>
            <a:pPr algn="ctr">
              <a:lnSpc>
                <a:spcPts val="3311"/>
              </a:lnSpc>
            </a:pPr>
            <a:r>
              <a:rPr lang="en-US" sz="2400">
                <a:solidFill>
                  <a:srgbClr val="FFFFFF"/>
                </a:solidFill>
                <a:latin typeface="DM Sans"/>
                <a:ea typeface="DM Sans"/>
                <a:cs typeface="DM Sans"/>
                <a:sym typeface="DM Sans"/>
              </a:rPr>
              <a:t> menyarankan agar tim IT</a:t>
            </a:r>
          </a:p>
          <a:p>
            <a:pPr algn="ctr">
              <a:lnSpc>
                <a:spcPts val="3311"/>
              </a:lnSpc>
            </a:pPr>
            <a:r>
              <a:rPr lang="en-US" sz="2400">
                <a:solidFill>
                  <a:srgbClr val="FFFFFF"/>
                </a:solidFill>
                <a:latin typeface="DM Sans"/>
                <a:ea typeface="DM Sans"/>
                <a:cs typeface="DM Sans"/>
                <a:sym typeface="DM Sans"/>
              </a:rPr>
              <a:t>Security di Bank BJB lebih sering melakukan pelatihan</a:t>
            </a:r>
          </a:p>
          <a:p>
            <a:pPr algn="ctr">
              <a:lnSpc>
                <a:spcPts val="3311"/>
              </a:lnSpc>
            </a:pPr>
            <a:r>
              <a:rPr lang="en-US" sz="2400">
                <a:solidFill>
                  <a:srgbClr val="FFFFFF"/>
                </a:solidFill>
                <a:latin typeface="DM Sans"/>
                <a:ea typeface="DM Sans"/>
                <a:cs typeface="DM Sans"/>
                <a:sym typeface="DM Sans"/>
              </a:rPr>
              <a:t>terkait teknologi baru, sehingga seluruh staf dapat</a:t>
            </a:r>
          </a:p>
          <a:p>
            <a:pPr algn="ctr" marL="0" indent="0" lvl="0">
              <a:lnSpc>
                <a:spcPts val="3311"/>
              </a:lnSpc>
              <a:spcBef>
                <a:spcPct val="0"/>
              </a:spcBef>
            </a:pPr>
            <a:r>
              <a:rPr lang="en-US" sz="2400">
                <a:solidFill>
                  <a:srgbClr val="FFFFFF"/>
                </a:solidFill>
                <a:latin typeface="DM Sans"/>
                <a:ea typeface="DM Sans"/>
                <a:cs typeface="DM Sans"/>
                <a:sym typeface="DM Sans"/>
              </a:rPr>
              <a:t>terus up-to-date dengan perkembangan terkini.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924875" y="3800332"/>
            <a:ext cx="2845162" cy="4381054"/>
            <a:chOff x="0" y="0"/>
            <a:chExt cx="862412" cy="1327963"/>
          </a:xfrm>
        </p:grpSpPr>
        <p:sp>
          <p:nvSpPr>
            <p:cNvPr name="Freeform 3" id="3"/>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4" id="4"/>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5" id="5"/>
          <p:cNvGrpSpPr>
            <a:grpSpLocks noChangeAspect="true"/>
          </p:cNvGrpSpPr>
          <p:nvPr/>
        </p:nvGrpSpPr>
        <p:grpSpPr>
          <a:xfrm rot="0">
            <a:off x="3094295" y="4019889"/>
            <a:ext cx="2448475" cy="2438911"/>
            <a:chOff x="0" y="0"/>
            <a:chExt cx="6502400" cy="6477000"/>
          </a:xfrm>
        </p:grpSpPr>
        <p:sp>
          <p:nvSpPr>
            <p:cNvPr name="Freeform 6" id="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t="-254" r="223" b="-33077"/>
              </a:stretch>
            </a:blipFill>
          </p:spPr>
        </p:sp>
        <p:sp>
          <p:nvSpPr>
            <p:cNvPr name="Freeform 7" id="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name="Group 8" id="8"/>
          <p:cNvGrpSpPr/>
          <p:nvPr/>
        </p:nvGrpSpPr>
        <p:grpSpPr>
          <a:xfrm rot="0">
            <a:off x="6123230" y="3800332"/>
            <a:ext cx="2845162" cy="4381054"/>
            <a:chOff x="0" y="0"/>
            <a:chExt cx="862412" cy="1327963"/>
          </a:xfrm>
        </p:grpSpPr>
        <p:sp>
          <p:nvSpPr>
            <p:cNvPr name="Freeform 9" id="9"/>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10" id="10"/>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1" id="11"/>
          <p:cNvGrpSpPr>
            <a:grpSpLocks noChangeAspect="true"/>
          </p:cNvGrpSpPr>
          <p:nvPr/>
        </p:nvGrpSpPr>
        <p:grpSpPr>
          <a:xfrm rot="0">
            <a:off x="6281574" y="4019889"/>
            <a:ext cx="2448475" cy="2438911"/>
            <a:chOff x="0" y="0"/>
            <a:chExt cx="6502400" cy="6477000"/>
          </a:xfrm>
        </p:grpSpPr>
        <p:sp>
          <p:nvSpPr>
            <p:cNvPr name="Freeform 12" id="1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t="-16665" r="223" b="-16665"/>
              </a:stretch>
            </a:blipFill>
          </p:spPr>
        </p:sp>
        <p:sp>
          <p:nvSpPr>
            <p:cNvPr name="Freeform 13" id="1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name="Group 14" id="14"/>
          <p:cNvGrpSpPr/>
          <p:nvPr/>
        </p:nvGrpSpPr>
        <p:grpSpPr>
          <a:xfrm rot="0">
            <a:off x="9321585" y="3800332"/>
            <a:ext cx="2845162" cy="4381054"/>
            <a:chOff x="0" y="0"/>
            <a:chExt cx="862412" cy="1327963"/>
          </a:xfrm>
        </p:grpSpPr>
        <p:sp>
          <p:nvSpPr>
            <p:cNvPr name="Freeform 15" id="15"/>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16" id="16"/>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7" id="17"/>
          <p:cNvGrpSpPr>
            <a:grpSpLocks noChangeAspect="true"/>
          </p:cNvGrpSpPr>
          <p:nvPr/>
        </p:nvGrpSpPr>
        <p:grpSpPr>
          <a:xfrm rot="0">
            <a:off x="9491005" y="4019889"/>
            <a:ext cx="2448475" cy="2438911"/>
            <a:chOff x="0" y="0"/>
            <a:chExt cx="6502400" cy="6477000"/>
          </a:xfrm>
        </p:grpSpPr>
        <p:sp>
          <p:nvSpPr>
            <p:cNvPr name="Freeform 18" id="1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16665" r="223" b="-16665"/>
              </a:stretch>
            </a:blipFill>
          </p:spPr>
        </p:sp>
        <p:sp>
          <p:nvSpPr>
            <p:cNvPr name="Freeform 19" id="1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sp>
        <p:nvSpPr>
          <p:cNvPr name="Freeform 20" id="20"/>
          <p:cNvSpPr/>
          <p:nvPr/>
        </p:nvSpPr>
        <p:spPr>
          <a:xfrm flipH="false" flipV="false" rot="0">
            <a:off x="2924875" y="8181386"/>
            <a:ext cx="2845162" cy="301305"/>
          </a:xfrm>
          <a:custGeom>
            <a:avLst/>
            <a:gdLst/>
            <a:ahLst/>
            <a:cxnLst/>
            <a:rect r="r" b="b" t="t" l="l"/>
            <a:pathLst>
              <a:path h="301305" w="2845162">
                <a:moveTo>
                  <a:pt x="0" y="0"/>
                </a:moveTo>
                <a:lnTo>
                  <a:pt x="2845163" y="0"/>
                </a:lnTo>
                <a:lnTo>
                  <a:pt x="2845163" y="301305"/>
                </a:lnTo>
                <a:lnTo>
                  <a:pt x="0" y="301305"/>
                </a:lnTo>
                <a:lnTo>
                  <a:pt x="0" y="0"/>
                </a:lnTo>
                <a:close/>
              </a:path>
            </a:pathLst>
          </a:custGeom>
          <a:blipFill>
            <a:blip r:embed="rId5"/>
            <a:stretch>
              <a:fillRect l="0" t="-86495" r="0" b="0"/>
            </a:stretch>
          </a:blipFill>
        </p:spPr>
      </p:sp>
      <p:sp>
        <p:nvSpPr>
          <p:cNvPr name="Freeform 21" id="21"/>
          <p:cNvSpPr/>
          <p:nvPr/>
        </p:nvSpPr>
        <p:spPr>
          <a:xfrm flipH="false" flipV="false" rot="0">
            <a:off x="6123230" y="8181386"/>
            <a:ext cx="2845162" cy="301305"/>
          </a:xfrm>
          <a:custGeom>
            <a:avLst/>
            <a:gdLst/>
            <a:ahLst/>
            <a:cxnLst/>
            <a:rect r="r" b="b" t="t" l="l"/>
            <a:pathLst>
              <a:path h="301305" w="2845162">
                <a:moveTo>
                  <a:pt x="0" y="0"/>
                </a:moveTo>
                <a:lnTo>
                  <a:pt x="2845163" y="0"/>
                </a:lnTo>
                <a:lnTo>
                  <a:pt x="2845163" y="301305"/>
                </a:lnTo>
                <a:lnTo>
                  <a:pt x="0" y="301305"/>
                </a:lnTo>
                <a:lnTo>
                  <a:pt x="0" y="0"/>
                </a:lnTo>
                <a:close/>
              </a:path>
            </a:pathLst>
          </a:custGeom>
          <a:blipFill>
            <a:blip r:embed="rId5"/>
            <a:stretch>
              <a:fillRect l="0" t="-86495" r="0" b="0"/>
            </a:stretch>
          </a:blipFill>
        </p:spPr>
      </p:sp>
      <p:sp>
        <p:nvSpPr>
          <p:cNvPr name="Freeform 22" id="22"/>
          <p:cNvSpPr/>
          <p:nvPr/>
        </p:nvSpPr>
        <p:spPr>
          <a:xfrm flipH="false" flipV="false" rot="0">
            <a:off x="9321585" y="8181386"/>
            <a:ext cx="2845162" cy="301305"/>
          </a:xfrm>
          <a:custGeom>
            <a:avLst/>
            <a:gdLst/>
            <a:ahLst/>
            <a:cxnLst/>
            <a:rect r="r" b="b" t="t" l="l"/>
            <a:pathLst>
              <a:path h="301305" w="2845162">
                <a:moveTo>
                  <a:pt x="0" y="0"/>
                </a:moveTo>
                <a:lnTo>
                  <a:pt x="2845163" y="0"/>
                </a:lnTo>
                <a:lnTo>
                  <a:pt x="2845163" y="301305"/>
                </a:lnTo>
                <a:lnTo>
                  <a:pt x="0" y="301305"/>
                </a:lnTo>
                <a:lnTo>
                  <a:pt x="0" y="0"/>
                </a:lnTo>
                <a:close/>
              </a:path>
            </a:pathLst>
          </a:custGeom>
          <a:blipFill>
            <a:blip r:embed="rId5"/>
            <a:stretch>
              <a:fillRect l="0" t="-86495" r="0" b="0"/>
            </a:stretch>
          </a:blipFill>
        </p:spPr>
      </p:sp>
      <p:grpSp>
        <p:nvGrpSpPr>
          <p:cNvPr name="Group 23" id="23"/>
          <p:cNvGrpSpPr/>
          <p:nvPr/>
        </p:nvGrpSpPr>
        <p:grpSpPr>
          <a:xfrm rot="0">
            <a:off x="-690640" y="-1543050"/>
            <a:ext cx="19210521" cy="4453378"/>
            <a:chOff x="0" y="0"/>
            <a:chExt cx="5059561" cy="1172906"/>
          </a:xfrm>
        </p:grpSpPr>
        <p:sp>
          <p:nvSpPr>
            <p:cNvPr name="Freeform 24" id="24"/>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name="TextBox 25" id="25"/>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Freeform 26" id="26"/>
          <p:cNvSpPr/>
          <p:nvPr/>
        </p:nvSpPr>
        <p:spPr>
          <a:xfrm flipH="false" flipV="false" rot="0">
            <a:off x="16804754" y="9074551"/>
            <a:ext cx="1715127" cy="1715127"/>
          </a:xfrm>
          <a:custGeom>
            <a:avLst/>
            <a:gdLst/>
            <a:ahLst/>
            <a:cxnLst/>
            <a:rect r="r" b="b" t="t" l="l"/>
            <a:pathLst>
              <a:path h="1715127" w="1715127">
                <a:moveTo>
                  <a:pt x="0" y="0"/>
                </a:moveTo>
                <a:lnTo>
                  <a:pt x="1715127" y="0"/>
                </a:lnTo>
                <a:lnTo>
                  <a:pt x="1715127" y="1715126"/>
                </a:lnTo>
                <a:lnTo>
                  <a:pt x="0" y="17151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363441" y="-390286"/>
            <a:ext cx="1715127" cy="1715127"/>
          </a:xfrm>
          <a:custGeom>
            <a:avLst/>
            <a:gdLst/>
            <a:ahLst/>
            <a:cxnLst/>
            <a:rect r="r" b="b" t="t" l="l"/>
            <a:pathLst>
              <a:path h="1715127" w="1715127">
                <a:moveTo>
                  <a:pt x="0" y="0"/>
                </a:moveTo>
                <a:lnTo>
                  <a:pt x="1715127" y="0"/>
                </a:lnTo>
                <a:lnTo>
                  <a:pt x="1715127" y="1715127"/>
                </a:lnTo>
                <a:lnTo>
                  <a:pt x="0" y="1715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0" id="30"/>
          <p:cNvGrpSpPr/>
          <p:nvPr/>
        </p:nvGrpSpPr>
        <p:grpSpPr>
          <a:xfrm rot="0">
            <a:off x="12519173" y="3800332"/>
            <a:ext cx="2845162" cy="4381054"/>
            <a:chOff x="0" y="0"/>
            <a:chExt cx="862412" cy="1327963"/>
          </a:xfrm>
        </p:grpSpPr>
        <p:sp>
          <p:nvSpPr>
            <p:cNvPr name="Freeform 31" id="31"/>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32" id="32"/>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33" id="33"/>
          <p:cNvGrpSpPr>
            <a:grpSpLocks noChangeAspect="true"/>
          </p:cNvGrpSpPr>
          <p:nvPr/>
        </p:nvGrpSpPr>
        <p:grpSpPr>
          <a:xfrm rot="0">
            <a:off x="12688593" y="4019889"/>
            <a:ext cx="2448475" cy="2438911"/>
            <a:chOff x="0" y="0"/>
            <a:chExt cx="6502400" cy="6477000"/>
          </a:xfrm>
        </p:grpSpPr>
        <p:sp>
          <p:nvSpPr>
            <p:cNvPr name="Freeform 34" id="3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stretch>
                <a:fillRect l="223" t="-16665" r="223" b="-16665"/>
              </a:stretch>
            </a:blipFill>
          </p:spPr>
        </p:sp>
        <p:sp>
          <p:nvSpPr>
            <p:cNvPr name="Freeform 35" id="3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sp>
        <p:nvSpPr>
          <p:cNvPr name="Freeform 36" id="36"/>
          <p:cNvSpPr/>
          <p:nvPr/>
        </p:nvSpPr>
        <p:spPr>
          <a:xfrm flipH="false" flipV="false" rot="0">
            <a:off x="12519173" y="8181386"/>
            <a:ext cx="2845162" cy="301305"/>
          </a:xfrm>
          <a:custGeom>
            <a:avLst/>
            <a:gdLst/>
            <a:ahLst/>
            <a:cxnLst/>
            <a:rect r="r" b="b" t="t" l="l"/>
            <a:pathLst>
              <a:path h="301305" w="2845162">
                <a:moveTo>
                  <a:pt x="0" y="0"/>
                </a:moveTo>
                <a:lnTo>
                  <a:pt x="2845162" y="0"/>
                </a:lnTo>
                <a:lnTo>
                  <a:pt x="2845162" y="301305"/>
                </a:lnTo>
                <a:lnTo>
                  <a:pt x="0" y="301305"/>
                </a:lnTo>
                <a:lnTo>
                  <a:pt x="0" y="0"/>
                </a:lnTo>
                <a:close/>
              </a:path>
            </a:pathLst>
          </a:custGeom>
          <a:blipFill>
            <a:blip r:embed="rId5"/>
            <a:stretch>
              <a:fillRect l="0" t="-86495" r="0" b="0"/>
            </a:stretch>
          </a:blipFill>
        </p:spPr>
      </p:sp>
      <p:sp>
        <p:nvSpPr>
          <p:cNvPr name="TextBox 37" id="37"/>
          <p:cNvSpPr txBox="true"/>
          <p:nvPr/>
        </p:nvSpPr>
        <p:spPr>
          <a:xfrm rot="0">
            <a:off x="3919280" y="1626663"/>
            <a:ext cx="10450651" cy="733425"/>
          </a:xfrm>
          <a:prstGeom prst="rect">
            <a:avLst/>
          </a:prstGeom>
        </p:spPr>
        <p:txBody>
          <a:bodyPr anchor="t" rtlCol="false" tIns="0" lIns="0" bIns="0" rIns="0">
            <a:spAutoFit/>
          </a:bodyPr>
          <a:lstStyle/>
          <a:p>
            <a:pPr algn="ctr" marL="0" indent="0" lvl="0">
              <a:lnSpc>
                <a:spcPts val="5719"/>
              </a:lnSpc>
              <a:spcBef>
                <a:spcPct val="0"/>
              </a:spcBef>
            </a:pPr>
            <a:r>
              <a:rPr lang="en-US" b="true" sz="4766">
                <a:solidFill>
                  <a:srgbClr val="FFFFFF"/>
                </a:solidFill>
                <a:latin typeface="Now Bold"/>
                <a:ea typeface="Now Bold"/>
                <a:cs typeface="Now Bold"/>
                <a:sym typeface="Now Bold"/>
              </a:rPr>
              <a:t>OUR TEAM</a:t>
            </a:r>
          </a:p>
        </p:txBody>
      </p:sp>
      <p:sp>
        <p:nvSpPr>
          <p:cNvPr name="TextBox 38" id="38"/>
          <p:cNvSpPr txBox="true"/>
          <p:nvPr/>
        </p:nvSpPr>
        <p:spPr>
          <a:xfrm rot="0">
            <a:off x="3072142" y="6637150"/>
            <a:ext cx="2470628" cy="370501"/>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ea typeface="DM Sans"/>
                <a:cs typeface="DM Sans"/>
                <a:sym typeface="DM Sans"/>
              </a:rPr>
              <a:t>Aria Saputra</a:t>
            </a:r>
          </a:p>
        </p:txBody>
      </p:sp>
      <p:sp>
        <p:nvSpPr>
          <p:cNvPr name="TextBox 39" id="39"/>
          <p:cNvSpPr txBox="true"/>
          <p:nvPr/>
        </p:nvSpPr>
        <p:spPr>
          <a:xfrm rot="0">
            <a:off x="3266218" y="7539990"/>
            <a:ext cx="2082476" cy="275722"/>
          </a:xfrm>
          <a:prstGeom prst="rect">
            <a:avLst/>
          </a:prstGeom>
        </p:spPr>
        <p:txBody>
          <a:bodyPr anchor="t" rtlCol="false" tIns="0" lIns="0" bIns="0" rIns="0">
            <a:spAutoFit/>
          </a:bodyPr>
          <a:lstStyle/>
          <a:p>
            <a:pPr algn="ctr">
              <a:lnSpc>
                <a:spcPts val="2229"/>
              </a:lnSpc>
            </a:pPr>
            <a:r>
              <a:rPr lang="en-US" sz="1857" spc="92">
                <a:solidFill>
                  <a:srgbClr val="4BD1FB"/>
                </a:solidFill>
                <a:latin typeface="DM Sans"/>
                <a:ea typeface="DM Sans"/>
                <a:cs typeface="DM Sans"/>
                <a:sym typeface="DM Sans"/>
              </a:rPr>
              <a:t>Frontend</a:t>
            </a:r>
          </a:p>
        </p:txBody>
      </p:sp>
      <p:sp>
        <p:nvSpPr>
          <p:cNvPr name="TextBox 40" id="40"/>
          <p:cNvSpPr txBox="true"/>
          <p:nvPr/>
        </p:nvSpPr>
        <p:spPr>
          <a:xfrm rot="0">
            <a:off x="6637038" y="6637150"/>
            <a:ext cx="1817546" cy="741003"/>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ea typeface="DM Sans"/>
                <a:cs typeface="DM Sans"/>
                <a:sym typeface="DM Sans"/>
              </a:rPr>
              <a:t>Ihsan Supardi</a:t>
            </a:r>
          </a:p>
        </p:txBody>
      </p:sp>
      <p:sp>
        <p:nvSpPr>
          <p:cNvPr name="TextBox 41" id="41"/>
          <p:cNvSpPr txBox="true"/>
          <p:nvPr/>
        </p:nvSpPr>
        <p:spPr>
          <a:xfrm rot="0">
            <a:off x="6464573" y="7504047"/>
            <a:ext cx="2082476" cy="551444"/>
          </a:xfrm>
          <a:prstGeom prst="rect">
            <a:avLst/>
          </a:prstGeom>
        </p:spPr>
        <p:txBody>
          <a:bodyPr anchor="t" rtlCol="false" tIns="0" lIns="0" bIns="0" rIns="0">
            <a:spAutoFit/>
          </a:bodyPr>
          <a:lstStyle/>
          <a:p>
            <a:pPr algn="ctr">
              <a:lnSpc>
                <a:spcPts val="2229"/>
              </a:lnSpc>
            </a:pPr>
            <a:r>
              <a:rPr lang="en-US" sz="1857" spc="92">
                <a:solidFill>
                  <a:srgbClr val="4BD1FB"/>
                </a:solidFill>
                <a:latin typeface="DM Sans"/>
                <a:ea typeface="DM Sans"/>
                <a:cs typeface="DM Sans"/>
                <a:sym typeface="DM Sans"/>
              </a:rPr>
              <a:t>Prompt Engginer/Analyst</a:t>
            </a:r>
          </a:p>
        </p:txBody>
      </p:sp>
      <p:sp>
        <p:nvSpPr>
          <p:cNvPr name="TextBox 42" id="42"/>
          <p:cNvSpPr txBox="true"/>
          <p:nvPr/>
        </p:nvSpPr>
        <p:spPr>
          <a:xfrm rot="0">
            <a:off x="9835393" y="6637150"/>
            <a:ext cx="1817546" cy="741003"/>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ea typeface="DM Sans"/>
                <a:cs typeface="DM Sans"/>
                <a:sym typeface="DM Sans"/>
              </a:rPr>
              <a:t>Arkha Ramadhan</a:t>
            </a:r>
          </a:p>
        </p:txBody>
      </p:sp>
      <p:sp>
        <p:nvSpPr>
          <p:cNvPr name="TextBox 43" id="43"/>
          <p:cNvSpPr txBox="true"/>
          <p:nvPr/>
        </p:nvSpPr>
        <p:spPr>
          <a:xfrm rot="0">
            <a:off x="9702928" y="7559095"/>
            <a:ext cx="2082476" cy="275722"/>
          </a:xfrm>
          <a:prstGeom prst="rect">
            <a:avLst/>
          </a:prstGeom>
        </p:spPr>
        <p:txBody>
          <a:bodyPr anchor="t" rtlCol="false" tIns="0" lIns="0" bIns="0" rIns="0">
            <a:spAutoFit/>
          </a:bodyPr>
          <a:lstStyle/>
          <a:p>
            <a:pPr algn="ctr">
              <a:lnSpc>
                <a:spcPts val="2229"/>
              </a:lnSpc>
            </a:pPr>
            <a:r>
              <a:rPr lang="en-US" sz="1857" spc="92">
                <a:solidFill>
                  <a:srgbClr val="4BD1FB"/>
                </a:solidFill>
                <a:latin typeface="DM Sans"/>
                <a:ea typeface="DM Sans"/>
                <a:cs typeface="DM Sans"/>
                <a:sym typeface="DM Sans"/>
              </a:rPr>
              <a:t>Backend</a:t>
            </a:r>
          </a:p>
        </p:txBody>
      </p:sp>
      <p:sp>
        <p:nvSpPr>
          <p:cNvPr name="TextBox 44" id="44"/>
          <p:cNvSpPr txBox="true"/>
          <p:nvPr/>
        </p:nvSpPr>
        <p:spPr>
          <a:xfrm rot="0">
            <a:off x="13032981" y="6637150"/>
            <a:ext cx="1817546" cy="741003"/>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ea typeface="DM Sans"/>
                <a:cs typeface="DM Sans"/>
                <a:sym typeface="DM Sans"/>
              </a:rPr>
              <a:t>M. Fasya Alghifari</a:t>
            </a:r>
          </a:p>
        </p:txBody>
      </p:sp>
      <p:sp>
        <p:nvSpPr>
          <p:cNvPr name="TextBox 45" id="45"/>
          <p:cNvSpPr txBox="true"/>
          <p:nvPr/>
        </p:nvSpPr>
        <p:spPr>
          <a:xfrm rot="0">
            <a:off x="12900516" y="7559095"/>
            <a:ext cx="2082476" cy="275722"/>
          </a:xfrm>
          <a:prstGeom prst="rect">
            <a:avLst/>
          </a:prstGeom>
        </p:spPr>
        <p:txBody>
          <a:bodyPr anchor="t" rtlCol="false" tIns="0" lIns="0" bIns="0" rIns="0">
            <a:spAutoFit/>
          </a:bodyPr>
          <a:lstStyle/>
          <a:p>
            <a:pPr algn="ctr">
              <a:lnSpc>
                <a:spcPts val="2229"/>
              </a:lnSpc>
            </a:pPr>
            <a:r>
              <a:rPr lang="en-US" sz="1857" spc="92">
                <a:solidFill>
                  <a:srgbClr val="4BD1FB"/>
                </a:solidFill>
                <a:latin typeface="DM Sans"/>
                <a:ea typeface="DM Sans"/>
                <a:cs typeface="DM Sans"/>
                <a:sym typeface="DM Sans"/>
              </a:rPr>
              <a:t>Backend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AutoShape 2" id="2"/>
          <p:cNvSpPr/>
          <p:nvPr/>
        </p:nvSpPr>
        <p:spPr>
          <a:xfrm>
            <a:off x="7319843" y="2618477"/>
            <a:ext cx="0" cy="4676296"/>
          </a:xfrm>
          <a:prstGeom prst="line">
            <a:avLst/>
          </a:prstGeom>
          <a:ln cap="flat" w="47625">
            <a:solidFill>
              <a:srgbClr val="FFFFFF"/>
            </a:solidFill>
            <a:prstDash val="solid"/>
            <a:headEnd type="none" len="sm" w="sm"/>
            <a:tailEnd type="none" len="sm" w="sm"/>
          </a:ln>
        </p:spPr>
      </p:sp>
      <p:grpSp>
        <p:nvGrpSpPr>
          <p:cNvPr name="Group 3" id="3"/>
          <p:cNvGrpSpPr/>
          <p:nvPr/>
        </p:nvGrpSpPr>
        <p:grpSpPr>
          <a:xfrm rot="-10800000">
            <a:off x="81160" y="9258300"/>
            <a:ext cx="13457996" cy="3264379"/>
            <a:chOff x="0" y="0"/>
            <a:chExt cx="17943995" cy="4352506"/>
          </a:xfrm>
        </p:grpSpPr>
        <p:sp>
          <p:nvSpPr>
            <p:cNvPr name="Freeform 4" id="4"/>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6" id="6"/>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8" id="8"/>
          <p:cNvSpPr/>
          <p:nvPr/>
        </p:nvSpPr>
        <p:spPr>
          <a:xfrm flipH="false" flipV="false" rot="6150721">
            <a:off x="7367418" y="4045298"/>
            <a:ext cx="13544802" cy="1843176"/>
          </a:xfrm>
          <a:custGeom>
            <a:avLst/>
            <a:gdLst/>
            <a:ahLst/>
            <a:cxnLst/>
            <a:rect r="r" b="b" t="t" l="l"/>
            <a:pathLst>
              <a:path h="1843176" w="13544802">
                <a:moveTo>
                  <a:pt x="0" y="0"/>
                </a:moveTo>
                <a:lnTo>
                  <a:pt x="13544802" y="0"/>
                </a:lnTo>
                <a:lnTo>
                  <a:pt x="13544802" y="1843177"/>
                </a:lnTo>
                <a:lnTo>
                  <a:pt x="0" y="1843177"/>
                </a:lnTo>
                <a:lnTo>
                  <a:pt x="0" y="0"/>
                </a:lnTo>
                <a:close/>
              </a:path>
            </a:pathLst>
          </a:custGeom>
          <a:blipFill>
            <a:blip r:embed="rId4"/>
            <a:stretch>
              <a:fillRect l="-31707" t="-137172" r="-31707" b="0"/>
            </a:stretch>
          </a:blipFill>
        </p:spPr>
      </p:sp>
      <p:grpSp>
        <p:nvGrpSpPr>
          <p:cNvPr name="Group 9" id="9"/>
          <p:cNvGrpSpPr/>
          <p:nvPr/>
        </p:nvGrpSpPr>
        <p:grpSpPr>
          <a:xfrm rot="0">
            <a:off x="13599492" y="0"/>
            <a:ext cx="6254290" cy="10287000"/>
            <a:chOff x="0" y="0"/>
            <a:chExt cx="3860673" cy="6350000"/>
          </a:xfrm>
        </p:grpSpPr>
        <p:sp>
          <p:nvSpPr>
            <p:cNvPr name="Freeform 10" id="10"/>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73436" t="0" r="-73436" b="0"/>
              </a:stretch>
            </a:blipFill>
          </p:spPr>
        </p:sp>
      </p:grpSp>
      <p:sp>
        <p:nvSpPr>
          <p:cNvPr name="Freeform 11" id="11"/>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2" id="12"/>
          <p:cNvGrpSpPr/>
          <p:nvPr/>
        </p:nvGrpSpPr>
        <p:grpSpPr>
          <a:xfrm rot="-10800000">
            <a:off x="15966396" y="9258300"/>
            <a:ext cx="13457996" cy="3264379"/>
            <a:chOff x="0" y="0"/>
            <a:chExt cx="17943995" cy="4352506"/>
          </a:xfrm>
        </p:grpSpPr>
        <p:sp>
          <p:nvSpPr>
            <p:cNvPr name="Freeform 13" id="1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5" id="1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7" id="17"/>
          <p:cNvSpPr txBox="true"/>
          <p:nvPr/>
        </p:nvSpPr>
        <p:spPr>
          <a:xfrm rot="0">
            <a:off x="1028700" y="1028700"/>
            <a:ext cx="4463398" cy="1463040"/>
          </a:xfrm>
          <a:prstGeom prst="rect">
            <a:avLst/>
          </a:prstGeom>
        </p:spPr>
        <p:txBody>
          <a:bodyPr anchor="t" rtlCol="false" tIns="0" lIns="0" bIns="0" rIns="0">
            <a:spAutoFit/>
          </a:bodyPr>
          <a:lstStyle/>
          <a:p>
            <a:pPr algn="ctr" marL="0" indent="0" lvl="0">
              <a:lnSpc>
                <a:spcPts val="5759"/>
              </a:lnSpc>
              <a:spcBef>
                <a:spcPct val="0"/>
              </a:spcBef>
            </a:pPr>
            <a:r>
              <a:rPr lang="en-US" b="true" sz="4800">
                <a:solidFill>
                  <a:srgbClr val="FFFFFF"/>
                </a:solidFill>
                <a:latin typeface="Now Bold"/>
                <a:ea typeface="Now Bold"/>
                <a:cs typeface="Now Bold"/>
                <a:sym typeface="Now Bold"/>
              </a:rPr>
              <a:t>LATAR BELAKANG</a:t>
            </a:r>
          </a:p>
        </p:txBody>
      </p:sp>
      <p:sp>
        <p:nvSpPr>
          <p:cNvPr name="TextBox 18" id="18"/>
          <p:cNvSpPr txBox="true"/>
          <p:nvPr/>
        </p:nvSpPr>
        <p:spPr>
          <a:xfrm rot="0">
            <a:off x="603796" y="3091813"/>
            <a:ext cx="5929075" cy="547370"/>
          </a:xfrm>
          <a:prstGeom prst="rect">
            <a:avLst/>
          </a:prstGeom>
        </p:spPr>
        <p:txBody>
          <a:bodyPr anchor="t" rtlCol="false" tIns="0" lIns="0" bIns="0" rIns="0">
            <a:spAutoFit/>
          </a:bodyPr>
          <a:lstStyle/>
          <a:p>
            <a:pPr algn="ctr" marL="690881" indent="-345440" lvl="1">
              <a:lnSpc>
                <a:spcPts val="4480"/>
              </a:lnSpc>
              <a:buFont typeface="Arial"/>
              <a:buChar char="•"/>
            </a:pPr>
            <a:r>
              <a:rPr lang="en-US" b="true" sz="3200">
                <a:solidFill>
                  <a:srgbClr val="FFFFFF"/>
                </a:solidFill>
                <a:latin typeface="DM Sans Bold"/>
                <a:ea typeface="DM Sans Bold"/>
                <a:cs typeface="DM Sans Bold"/>
                <a:sym typeface="DM Sans Bold"/>
              </a:rPr>
              <a:t>Perkembangan dunia kerja</a:t>
            </a:r>
          </a:p>
        </p:txBody>
      </p:sp>
      <p:sp>
        <p:nvSpPr>
          <p:cNvPr name="TextBox 19" id="19"/>
          <p:cNvSpPr txBox="true"/>
          <p:nvPr/>
        </p:nvSpPr>
        <p:spPr>
          <a:xfrm rot="0">
            <a:off x="603796" y="3879523"/>
            <a:ext cx="4692015" cy="547370"/>
          </a:xfrm>
          <a:prstGeom prst="rect">
            <a:avLst/>
          </a:prstGeom>
        </p:spPr>
        <p:txBody>
          <a:bodyPr anchor="t" rtlCol="false" tIns="0" lIns="0" bIns="0" rIns="0">
            <a:spAutoFit/>
          </a:bodyPr>
          <a:lstStyle/>
          <a:p>
            <a:pPr algn="ctr" marL="690881" indent="-345440" lvl="1">
              <a:lnSpc>
                <a:spcPts val="4480"/>
              </a:lnSpc>
              <a:buFont typeface="Arial"/>
              <a:buChar char="•"/>
            </a:pPr>
            <a:r>
              <a:rPr lang="en-US" b="true" sz="3200">
                <a:solidFill>
                  <a:srgbClr val="FFFFFF"/>
                </a:solidFill>
                <a:latin typeface="DM Sans Bold"/>
                <a:ea typeface="DM Sans Bold"/>
                <a:cs typeface="DM Sans Bold"/>
                <a:sym typeface="DM Sans Bold"/>
              </a:rPr>
              <a:t>Mengikuti kurikulum</a:t>
            </a:r>
          </a:p>
        </p:txBody>
      </p:sp>
      <p:sp>
        <p:nvSpPr>
          <p:cNvPr name="TextBox 20" id="20"/>
          <p:cNvSpPr txBox="true"/>
          <p:nvPr/>
        </p:nvSpPr>
        <p:spPr>
          <a:xfrm rot="0">
            <a:off x="599653" y="4665018"/>
            <a:ext cx="5641722" cy="1109345"/>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a:solidFill>
                  <a:srgbClr val="FFFFFF"/>
                </a:solidFill>
                <a:latin typeface="DM Sans Bold"/>
                <a:ea typeface="DM Sans Bold"/>
                <a:cs typeface="DM Sans Bold"/>
                <a:sym typeface="DM Sans Bold"/>
              </a:rPr>
              <a:t>Kerjasama sekolah dan dunia usaha</a:t>
            </a:r>
          </a:p>
        </p:txBody>
      </p:sp>
      <p:sp>
        <p:nvSpPr>
          <p:cNvPr name="TextBox 21" id="21"/>
          <p:cNvSpPr txBox="true"/>
          <p:nvPr/>
        </p:nvSpPr>
        <p:spPr>
          <a:xfrm rot="0">
            <a:off x="8375853" y="1028700"/>
            <a:ext cx="4463398" cy="731520"/>
          </a:xfrm>
          <a:prstGeom prst="rect">
            <a:avLst/>
          </a:prstGeom>
        </p:spPr>
        <p:txBody>
          <a:bodyPr anchor="t" rtlCol="false" tIns="0" lIns="0" bIns="0" rIns="0">
            <a:spAutoFit/>
          </a:bodyPr>
          <a:lstStyle/>
          <a:p>
            <a:pPr algn="ctr" marL="0" indent="0" lvl="0">
              <a:lnSpc>
                <a:spcPts val="5759"/>
              </a:lnSpc>
              <a:spcBef>
                <a:spcPct val="0"/>
              </a:spcBef>
            </a:pPr>
            <a:r>
              <a:rPr lang="en-US" b="true" sz="4800">
                <a:solidFill>
                  <a:srgbClr val="FFFFFF"/>
                </a:solidFill>
                <a:latin typeface="Now Bold"/>
                <a:ea typeface="Now Bold"/>
                <a:cs typeface="Now Bold"/>
                <a:sym typeface="Now Bold"/>
              </a:rPr>
              <a:t>TUJUAN</a:t>
            </a:r>
          </a:p>
        </p:txBody>
      </p:sp>
      <p:sp>
        <p:nvSpPr>
          <p:cNvPr name="TextBox 22" id="22"/>
          <p:cNvSpPr txBox="true"/>
          <p:nvPr/>
        </p:nvSpPr>
        <p:spPr>
          <a:xfrm rot="0">
            <a:off x="7665161" y="3091813"/>
            <a:ext cx="6034110" cy="1109345"/>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a:solidFill>
                  <a:srgbClr val="FFFFFF"/>
                </a:solidFill>
                <a:latin typeface="DM Sans Bold"/>
                <a:ea typeface="DM Sans Bold"/>
                <a:cs typeface="DM Sans Bold"/>
                <a:sym typeface="DM Sans Bold"/>
              </a:rPr>
              <a:t>Meningkatkan kompetensi teknis</a:t>
            </a:r>
          </a:p>
        </p:txBody>
      </p:sp>
      <p:sp>
        <p:nvSpPr>
          <p:cNvPr name="TextBox 23" id="23"/>
          <p:cNvSpPr txBox="true"/>
          <p:nvPr/>
        </p:nvSpPr>
        <p:spPr>
          <a:xfrm rot="0">
            <a:off x="7665161" y="4419517"/>
            <a:ext cx="6034110" cy="547370"/>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a:solidFill>
                  <a:srgbClr val="FFFFFF"/>
                </a:solidFill>
                <a:latin typeface="DM Sans Bold"/>
                <a:ea typeface="DM Sans Bold"/>
                <a:cs typeface="DM Sans Bold"/>
                <a:sym typeface="DM Sans Bold"/>
              </a:rPr>
              <a:t>Mengembangkan soft skills</a:t>
            </a:r>
          </a:p>
        </p:txBody>
      </p:sp>
      <p:sp>
        <p:nvSpPr>
          <p:cNvPr name="TextBox 24" id="24"/>
          <p:cNvSpPr txBox="true"/>
          <p:nvPr/>
        </p:nvSpPr>
        <p:spPr>
          <a:xfrm rot="0">
            <a:off x="7665161" y="5185962"/>
            <a:ext cx="5174090" cy="547370"/>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a:solidFill>
                  <a:srgbClr val="FFFFFF"/>
                </a:solidFill>
                <a:latin typeface="DM Sans Bold"/>
                <a:ea typeface="DM Sans Bold"/>
                <a:cs typeface="DM Sans Bold"/>
                <a:sym typeface="DM Sans Bold"/>
              </a:rPr>
              <a:t>Memperluas wawasan</a:t>
            </a:r>
          </a:p>
        </p:txBody>
      </p:sp>
      <p:sp>
        <p:nvSpPr>
          <p:cNvPr name="TextBox 25" id="25"/>
          <p:cNvSpPr txBox="true"/>
          <p:nvPr/>
        </p:nvSpPr>
        <p:spPr>
          <a:xfrm rot="0">
            <a:off x="7665161" y="5952407"/>
            <a:ext cx="6221146" cy="547370"/>
          </a:xfrm>
          <a:prstGeom prst="rect">
            <a:avLst/>
          </a:prstGeom>
        </p:spPr>
        <p:txBody>
          <a:bodyPr anchor="t" rtlCol="false" tIns="0" lIns="0" bIns="0" rIns="0">
            <a:spAutoFit/>
          </a:bodyPr>
          <a:lstStyle/>
          <a:p>
            <a:pPr algn="ctr" marL="690881" indent="-345440" lvl="1">
              <a:lnSpc>
                <a:spcPts val="4480"/>
              </a:lnSpc>
              <a:buFont typeface="Arial"/>
              <a:buChar char="•"/>
            </a:pPr>
            <a:r>
              <a:rPr lang="en-US" b="true" sz="3200">
                <a:solidFill>
                  <a:srgbClr val="FFFFFF"/>
                </a:solidFill>
                <a:latin typeface="DM Sans Bold"/>
                <a:ea typeface="DM Sans Bold"/>
                <a:cs typeface="DM Sans Bold"/>
                <a:sym typeface="DM Sans Bold"/>
              </a:rPr>
              <a:t>Menumbuhkan kemandirian</a:t>
            </a:r>
          </a:p>
        </p:txBody>
      </p:sp>
      <p:sp>
        <p:nvSpPr>
          <p:cNvPr name="TextBox 26" id="26"/>
          <p:cNvSpPr txBox="true"/>
          <p:nvPr/>
        </p:nvSpPr>
        <p:spPr>
          <a:xfrm rot="0">
            <a:off x="7665161" y="6718851"/>
            <a:ext cx="6221146" cy="1109345"/>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a:solidFill>
                  <a:srgbClr val="FFFFFF"/>
                </a:solidFill>
                <a:latin typeface="DM Sans Bold"/>
                <a:ea typeface="DM Sans Bold"/>
                <a:cs typeface="DM Sans Bold"/>
                <a:sym typeface="DM Sans Bold"/>
              </a:rPr>
              <a:t>Menyiapkan siswa untuk memasuki dunia kerja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682182" y="0"/>
            <a:ext cx="6279570" cy="10287000"/>
          </a:xfrm>
          <a:custGeom>
            <a:avLst/>
            <a:gdLst/>
            <a:ahLst/>
            <a:cxnLst/>
            <a:rect r="r" b="b" t="t" l="l"/>
            <a:pathLst>
              <a:path h="10287000" w="6279570">
                <a:moveTo>
                  <a:pt x="0" y="0"/>
                </a:moveTo>
                <a:lnTo>
                  <a:pt x="6279570" y="0"/>
                </a:lnTo>
                <a:lnTo>
                  <a:pt x="6279570"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4302084" y="3240029"/>
            <a:ext cx="1142373" cy="11423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8" id="8"/>
          <p:cNvSpPr txBox="true"/>
          <p:nvPr/>
        </p:nvSpPr>
        <p:spPr>
          <a:xfrm rot="0">
            <a:off x="5818644" y="1308951"/>
            <a:ext cx="9879016" cy="1129665"/>
          </a:xfrm>
          <a:prstGeom prst="rect">
            <a:avLst/>
          </a:prstGeom>
        </p:spPr>
        <p:txBody>
          <a:bodyPr anchor="t" rtlCol="false" tIns="0" lIns="0" bIns="0" rIns="0">
            <a:spAutoFit/>
          </a:bodyPr>
          <a:lstStyle/>
          <a:p>
            <a:pPr algn="l" marL="0" indent="0" lvl="0">
              <a:lnSpc>
                <a:spcPts val="8839"/>
              </a:lnSpc>
              <a:spcBef>
                <a:spcPct val="0"/>
              </a:spcBef>
            </a:pPr>
            <a:r>
              <a:rPr lang="en-US" b="true" sz="7366">
                <a:solidFill>
                  <a:srgbClr val="FFFFFF"/>
                </a:solidFill>
                <a:latin typeface="Now Bold"/>
                <a:ea typeface="Now Bold"/>
                <a:cs typeface="Now Bold"/>
                <a:sym typeface="Now Bold"/>
              </a:rPr>
              <a:t>INSTANSI </a:t>
            </a:r>
          </a:p>
        </p:txBody>
      </p:sp>
      <p:sp>
        <p:nvSpPr>
          <p:cNvPr name="TextBox 9" id="9"/>
          <p:cNvSpPr txBox="true"/>
          <p:nvPr/>
        </p:nvSpPr>
        <p:spPr>
          <a:xfrm rot="0">
            <a:off x="6110050" y="2933916"/>
            <a:ext cx="4402447" cy="555076"/>
          </a:xfrm>
          <a:prstGeom prst="rect">
            <a:avLst/>
          </a:prstGeom>
        </p:spPr>
        <p:txBody>
          <a:bodyPr anchor="t" rtlCol="false" tIns="0" lIns="0" bIns="0" rIns="0">
            <a:spAutoFit/>
          </a:bodyPr>
          <a:lstStyle/>
          <a:p>
            <a:pPr algn="l" marL="0" indent="0" lvl="0">
              <a:lnSpc>
                <a:spcPts val="4519"/>
              </a:lnSpc>
              <a:spcBef>
                <a:spcPct val="0"/>
              </a:spcBef>
            </a:pPr>
            <a:r>
              <a:rPr lang="en-US" b="true" sz="3274">
                <a:solidFill>
                  <a:srgbClr val="4BD1FB"/>
                </a:solidFill>
                <a:latin typeface="DM Sans Bold"/>
                <a:ea typeface="DM Sans Bold"/>
                <a:cs typeface="DM Sans Bold"/>
                <a:sym typeface="DM Sans Bold"/>
              </a:rPr>
              <a:t>Bank Bjb</a:t>
            </a:r>
          </a:p>
        </p:txBody>
      </p:sp>
      <p:sp>
        <p:nvSpPr>
          <p:cNvPr name="TextBox 10" id="10"/>
          <p:cNvSpPr txBox="true"/>
          <p:nvPr/>
        </p:nvSpPr>
        <p:spPr>
          <a:xfrm rot="0">
            <a:off x="6127390" y="3553212"/>
            <a:ext cx="10740348" cy="3111298"/>
          </a:xfrm>
          <a:prstGeom prst="rect">
            <a:avLst/>
          </a:prstGeom>
        </p:spPr>
        <p:txBody>
          <a:bodyPr anchor="t" rtlCol="false" tIns="0" lIns="0" bIns="0" rIns="0">
            <a:spAutoFit/>
          </a:bodyPr>
          <a:lstStyle/>
          <a:p>
            <a:pPr algn="l">
              <a:lnSpc>
                <a:spcPts val="3078"/>
              </a:lnSpc>
            </a:pPr>
            <a:r>
              <a:rPr lang="en-US" sz="2231">
                <a:solidFill>
                  <a:srgbClr val="FFFFFF"/>
                </a:solidFill>
                <a:latin typeface="DM Sans"/>
                <a:ea typeface="DM Sans"/>
                <a:cs typeface="DM Sans"/>
                <a:sym typeface="DM Sans"/>
              </a:rPr>
              <a:t>PT Bank Pembangunan Daerah Jawa Barat dan Banten, Tbk. atau yang lebih dikenal Bank bjb adalah bank milik Pemerintah Daerah Provinsi Jawa Barat dan Banten yang berkantor pusat di Jl.Naripan No.12-14 Bandung. Didirikan pada tanggal 20 Mei 1961, bank ini awalnya bernama Bank Jabar Banten. Seiring perkembangannya, bank ini menjadi salah satu bank daerah terbesar di Indonesia dan memiliki peran penting dalam mendukung pertumbuhan ekonomi di Jawa Barat dan Banten.</a:t>
            </a:r>
          </a:p>
          <a:p>
            <a:pPr algn="l" marL="0" indent="0" lvl="0">
              <a:lnSpc>
                <a:spcPts val="3078"/>
              </a:lnSpc>
              <a:spcBef>
                <a:spcPct val="0"/>
              </a:spcBef>
            </a:pPr>
          </a:p>
        </p:txBody>
      </p:sp>
      <p:sp>
        <p:nvSpPr>
          <p:cNvPr name="Freeform 11" id="11"/>
          <p:cNvSpPr/>
          <p:nvPr/>
        </p:nvSpPr>
        <p:spPr>
          <a:xfrm flipH="false" flipV="false" rot="0">
            <a:off x="4506688" y="3453964"/>
            <a:ext cx="733166" cy="714504"/>
          </a:xfrm>
          <a:custGeom>
            <a:avLst/>
            <a:gdLst/>
            <a:ahLst/>
            <a:cxnLst/>
            <a:rect r="r" b="b" t="t" l="l"/>
            <a:pathLst>
              <a:path h="714504" w="733166">
                <a:moveTo>
                  <a:pt x="0" y="0"/>
                </a:moveTo>
                <a:lnTo>
                  <a:pt x="733166" y="0"/>
                </a:lnTo>
                <a:lnTo>
                  <a:pt x="733166" y="714504"/>
                </a:lnTo>
                <a:lnTo>
                  <a:pt x="0" y="7145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4344763" y="7125268"/>
            <a:ext cx="1142373" cy="11423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15" id="15"/>
          <p:cNvSpPr txBox="true"/>
          <p:nvPr/>
        </p:nvSpPr>
        <p:spPr>
          <a:xfrm rot="0">
            <a:off x="6110050" y="6819156"/>
            <a:ext cx="4402447" cy="555076"/>
          </a:xfrm>
          <a:prstGeom prst="rect">
            <a:avLst/>
          </a:prstGeom>
        </p:spPr>
        <p:txBody>
          <a:bodyPr anchor="t" rtlCol="false" tIns="0" lIns="0" bIns="0" rIns="0">
            <a:spAutoFit/>
          </a:bodyPr>
          <a:lstStyle/>
          <a:p>
            <a:pPr algn="l" marL="0" indent="0" lvl="0">
              <a:lnSpc>
                <a:spcPts val="4519"/>
              </a:lnSpc>
              <a:spcBef>
                <a:spcPct val="0"/>
              </a:spcBef>
            </a:pPr>
            <a:r>
              <a:rPr lang="en-US" b="true" sz="3274">
                <a:solidFill>
                  <a:srgbClr val="4BD1FB"/>
                </a:solidFill>
                <a:latin typeface="DM Sans Bold"/>
                <a:ea typeface="DM Sans Bold"/>
                <a:cs typeface="DM Sans Bold"/>
                <a:sym typeface="DM Sans Bold"/>
              </a:rPr>
              <a:t>Produk dan Jasa</a:t>
            </a:r>
          </a:p>
        </p:txBody>
      </p:sp>
      <p:sp>
        <p:nvSpPr>
          <p:cNvPr name="TextBox 16" id="16"/>
          <p:cNvSpPr txBox="true"/>
          <p:nvPr/>
        </p:nvSpPr>
        <p:spPr>
          <a:xfrm rot="0">
            <a:off x="6110050" y="7440906"/>
            <a:ext cx="6015843" cy="377623"/>
          </a:xfrm>
          <a:prstGeom prst="rect">
            <a:avLst/>
          </a:prstGeom>
        </p:spPr>
        <p:txBody>
          <a:bodyPr anchor="t" rtlCol="false" tIns="0" lIns="0" bIns="0" rIns="0">
            <a:spAutoFit/>
          </a:bodyPr>
          <a:lstStyle/>
          <a:p>
            <a:pPr algn="l" marL="481690" indent="-240845" lvl="1">
              <a:lnSpc>
                <a:spcPts val="3078"/>
              </a:lnSpc>
              <a:buFont typeface="Arial"/>
              <a:buChar char="•"/>
            </a:pPr>
            <a:r>
              <a:rPr lang="en-US" sz="2231">
                <a:solidFill>
                  <a:srgbClr val="FFFFFF"/>
                </a:solidFill>
                <a:latin typeface="DM Sans"/>
                <a:ea typeface="DM Sans"/>
                <a:cs typeface="DM Sans"/>
                <a:sym typeface="DM Sans"/>
              </a:rPr>
              <a:t>Produk simpanan</a:t>
            </a:r>
          </a:p>
        </p:txBody>
      </p:sp>
      <p:sp>
        <p:nvSpPr>
          <p:cNvPr name="Freeform 17" id="17"/>
          <p:cNvSpPr/>
          <p:nvPr/>
        </p:nvSpPr>
        <p:spPr>
          <a:xfrm flipH="false" flipV="false" rot="0">
            <a:off x="4642498" y="7372606"/>
            <a:ext cx="566255" cy="720926"/>
          </a:xfrm>
          <a:custGeom>
            <a:avLst/>
            <a:gdLst/>
            <a:ahLst/>
            <a:cxnLst/>
            <a:rect r="r" b="b" t="t" l="l"/>
            <a:pathLst>
              <a:path h="720926" w="566255">
                <a:moveTo>
                  <a:pt x="0" y="0"/>
                </a:moveTo>
                <a:lnTo>
                  <a:pt x="566255" y="0"/>
                </a:lnTo>
                <a:lnTo>
                  <a:pt x="566255" y="720926"/>
                </a:lnTo>
                <a:lnTo>
                  <a:pt x="0" y="7209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6110050" y="7890019"/>
            <a:ext cx="6015843" cy="377623"/>
          </a:xfrm>
          <a:prstGeom prst="rect">
            <a:avLst/>
          </a:prstGeom>
        </p:spPr>
        <p:txBody>
          <a:bodyPr anchor="t" rtlCol="false" tIns="0" lIns="0" bIns="0" rIns="0">
            <a:spAutoFit/>
          </a:bodyPr>
          <a:lstStyle/>
          <a:p>
            <a:pPr algn="l" marL="481690" indent="-240845" lvl="1">
              <a:lnSpc>
                <a:spcPts val="3078"/>
              </a:lnSpc>
              <a:buFont typeface="Arial"/>
              <a:buChar char="•"/>
            </a:pPr>
            <a:r>
              <a:rPr lang="en-US" sz="2231">
                <a:solidFill>
                  <a:srgbClr val="FFFFFF"/>
                </a:solidFill>
                <a:latin typeface="DM Sans"/>
                <a:ea typeface="DM Sans"/>
                <a:cs typeface="DM Sans"/>
                <a:sym typeface="DM Sans"/>
              </a:rPr>
              <a:t>Produk kredit</a:t>
            </a:r>
          </a:p>
        </p:txBody>
      </p:sp>
      <p:sp>
        <p:nvSpPr>
          <p:cNvPr name="TextBox 19" id="19"/>
          <p:cNvSpPr txBox="true"/>
          <p:nvPr/>
        </p:nvSpPr>
        <p:spPr>
          <a:xfrm rot="0">
            <a:off x="6110050" y="8334317"/>
            <a:ext cx="6015843" cy="377623"/>
          </a:xfrm>
          <a:prstGeom prst="rect">
            <a:avLst/>
          </a:prstGeom>
        </p:spPr>
        <p:txBody>
          <a:bodyPr anchor="t" rtlCol="false" tIns="0" lIns="0" bIns="0" rIns="0">
            <a:spAutoFit/>
          </a:bodyPr>
          <a:lstStyle/>
          <a:p>
            <a:pPr algn="l" marL="481690" indent="-240845" lvl="1">
              <a:lnSpc>
                <a:spcPts val="3078"/>
              </a:lnSpc>
              <a:buFont typeface="Arial"/>
              <a:buChar char="•"/>
            </a:pPr>
            <a:r>
              <a:rPr lang="en-US" sz="2231">
                <a:solidFill>
                  <a:srgbClr val="FFFFFF"/>
                </a:solidFill>
                <a:latin typeface="DM Sans"/>
                <a:ea typeface="DM Sans"/>
                <a:cs typeface="DM Sans"/>
                <a:sym typeface="DM Sans"/>
              </a:rPr>
              <a:t>Layanan transaksi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0899382" y="-54747"/>
            <a:ext cx="8958965" cy="9313047"/>
            <a:chOff x="0" y="0"/>
            <a:chExt cx="6108573" cy="6350000"/>
          </a:xfrm>
        </p:grpSpPr>
        <p:sp>
          <p:nvSpPr>
            <p:cNvPr name="Freeform 3" id="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t="0" r="-28012" b="0"/>
              </a:stretch>
            </a:blipFill>
          </p:spPr>
        </p:sp>
      </p:grpSp>
      <p:sp>
        <p:nvSpPr>
          <p:cNvPr name="Freeform 4" id="4"/>
          <p:cNvSpPr/>
          <p:nvPr/>
        </p:nvSpPr>
        <p:spPr>
          <a:xfrm flipH="false" flipV="false" rot="0">
            <a:off x="17259300" y="8127303"/>
            <a:ext cx="1802889" cy="1802889"/>
          </a:xfrm>
          <a:custGeom>
            <a:avLst/>
            <a:gdLst/>
            <a:ahLst/>
            <a:cxnLst/>
            <a:rect r="r" b="b" t="t" l="l"/>
            <a:pathLst>
              <a:path h="1802889" w="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833387" y="-1033334"/>
            <a:ext cx="2293320" cy="2293320"/>
          </a:xfrm>
          <a:custGeom>
            <a:avLst/>
            <a:gdLst/>
            <a:ahLst/>
            <a:cxnLst/>
            <a:rect r="r" b="b" t="t" l="l"/>
            <a:pathLst>
              <a:path h="2293320" w="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543050" y="-54747"/>
            <a:ext cx="2760734" cy="10341747"/>
            <a:chOff x="0" y="0"/>
            <a:chExt cx="727107" cy="2723752"/>
          </a:xfrm>
        </p:grpSpPr>
        <p:sp>
          <p:nvSpPr>
            <p:cNvPr name="Freeform 7" id="7"/>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145DA0"/>
            </a:solidFill>
          </p:spPr>
        </p:sp>
        <p:sp>
          <p:nvSpPr>
            <p:cNvPr name="TextBox 8" id="8"/>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TextBox 9" id="9"/>
          <p:cNvSpPr txBox="true"/>
          <p:nvPr/>
        </p:nvSpPr>
        <p:spPr>
          <a:xfrm rot="0">
            <a:off x="2682418" y="1760435"/>
            <a:ext cx="6235170" cy="1007745"/>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IT SECURITY</a:t>
            </a:r>
          </a:p>
        </p:txBody>
      </p:sp>
      <p:sp>
        <p:nvSpPr>
          <p:cNvPr name="TextBox 10" id="10"/>
          <p:cNvSpPr txBox="true"/>
          <p:nvPr/>
        </p:nvSpPr>
        <p:spPr>
          <a:xfrm rot="0">
            <a:off x="1909718" y="2867876"/>
            <a:ext cx="8297629" cy="2562926"/>
          </a:xfrm>
          <a:prstGeom prst="rect">
            <a:avLst/>
          </a:prstGeom>
        </p:spPr>
        <p:txBody>
          <a:bodyPr anchor="t" rtlCol="false" tIns="0" lIns="0" bIns="0" rIns="0">
            <a:spAutoFit/>
          </a:bodyPr>
          <a:lstStyle/>
          <a:p>
            <a:pPr algn="l">
              <a:lnSpc>
                <a:spcPts val="3407"/>
              </a:lnSpc>
            </a:pPr>
            <a:r>
              <a:rPr lang="en-US" sz="2469">
                <a:solidFill>
                  <a:srgbClr val="FFFFFF"/>
                </a:solidFill>
                <a:latin typeface="DM Sans"/>
                <a:ea typeface="DM Sans"/>
                <a:cs typeface="DM Sans"/>
                <a:sym typeface="DM Sans"/>
              </a:rPr>
              <a:t>Divisi IT Security Bank bjb merupakan unit yang bertanggung jawab atas keamanan sistem informasi dan data di seluruh lingkungan Bank bjb. Tim ini memiliki peran krusial dalam melindungi aset digital bank dari berbagai ancaman cyber yang semakin canggih.</a:t>
            </a:r>
          </a:p>
          <a:p>
            <a:pPr algn="l" marL="0" indent="0" lvl="0">
              <a:lnSpc>
                <a:spcPts val="3407"/>
              </a:lnSpc>
              <a:spcBef>
                <a:spcPct val="0"/>
              </a:spcBef>
            </a:pPr>
          </a:p>
        </p:txBody>
      </p:sp>
      <p:sp>
        <p:nvSpPr>
          <p:cNvPr name="TextBox 11" id="11"/>
          <p:cNvSpPr txBox="true"/>
          <p:nvPr/>
        </p:nvSpPr>
        <p:spPr>
          <a:xfrm rot="0">
            <a:off x="1909718" y="5364127"/>
            <a:ext cx="1348502" cy="629921"/>
          </a:xfrm>
          <a:prstGeom prst="rect">
            <a:avLst/>
          </a:prstGeom>
        </p:spPr>
        <p:txBody>
          <a:bodyPr anchor="t" rtlCol="false" tIns="0" lIns="0" bIns="0" rIns="0">
            <a:spAutoFit/>
          </a:bodyPr>
          <a:lstStyle/>
          <a:p>
            <a:pPr algn="ctr">
              <a:lnSpc>
                <a:spcPts val="5179"/>
              </a:lnSpc>
            </a:pPr>
            <a:r>
              <a:rPr lang="en-US" sz="3699" b="true">
                <a:solidFill>
                  <a:srgbClr val="FFFFFF"/>
                </a:solidFill>
                <a:latin typeface="DM Sans Bold"/>
                <a:ea typeface="DM Sans Bold"/>
                <a:cs typeface="DM Sans Bold"/>
                <a:sym typeface="DM Sans Bold"/>
              </a:rPr>
              <a:t>Tugas</a:t>
            </a:r>
          </a:p>
        </p:txBody>
      </p:sp>
      <p:sp>
        <p:nvSpPr>
          <p:cNvPr name="TextBox 12" id="12"/>
          <p:cNvSpPr txBox="true"/>
          <p:nvPr/>
        </p:nvSpPr>
        <p:spPr>
          <a:xfrm rot="0">
            <a:off x="1909718" y="6299988"/>
            <a:ext cx="3340298" cy="422275"/>
          </a:xfrm>
          <a:prstGeom prst="rect">
            <a:avLst/>
          </a:prstGeom>
        </p:spPr>
        <p:txBody>
          <a:bodyPr anchor="t" rtlCol="false" tIns="0" lIns="0" bIns="0" rIns="0">
            <a:spAutoFit/>
          </a:bodyPr>
          <a:lstStyle/>
          <a:p>
            <a:pPr algn="ctr" marL="539749" indent="-269875" lvl="1">
              <a:lnSpc>
                <a:spcPts val="3499"/>
              </a:lnSpc>
              <a:buFont typeface="Arial"/>
              <a:buChar char="•"/>
            </a:pPr>
            <a:r>
              <a:rPr lang="en-US" b="true" sz="2499">
                <a:solidFill>
                  <a:srgbClr val="FFFFFF"/>
                </a:solidFill>
                <a:latin typeface="DM Sans Bold"/>
                <a:ea typeface="DM Sans Bold"/>
                <a:cs typeface="DM Sans Bold"/>
                <a:sym typeface="DM Sans Bold"/>
              </a:rPr>
              <a:t>Perlindungan data</a:t>
            </a:r>
          </a:p>
        </p:txBody>
      </p:sp>
      <p:sp>
        <p:nvSpPr>
          <p:cNvPr name="TextBox 13" id="13"/>
          <p:cNvSpPr txBox="true"/>
          <p:nvPr/>
        </p:nvSpPr>
        <p:spPr>
          <a:xfrm rot="0">
            <a:off x="1909718" y="6817513"/>
            <a:ext cx="4897398" cy="422275"/>
          </a:xfrm>
          <a:prstGeom prst="rect">
            <a:avLst/>
          </a:prstGeom>
        </p:spPr>
        <p:txBody>
          <a:bodyPr anchor="t" rtlCol="false" tIns="0" lIns="0" bIns="0" rIns="0">
            <a:spAutoFit/>
          </a:bodyPr>
          <a:lstStyle/>
          <a:p>
            <a:pPr algn="ctr" marL="539749" indent="-269875" lvl="1">
              <a:lnSpc>
                <a:spcPts val="3499"/>
              </a:lnSpc>
              <a:buFont typeface="Arial"/>
              <a:buChar char="•"/>
            </a:pPr>
            <a:r>
              <a:rPr lang="en-US" b="true" sz="2499">
                <a:solidFill>
                  <a:srgbClr val="FFFFFF"/>
                </a:solidFill>
                <a:latin typeface="DM Sans Bold"/>
                <a:ea typeface="DM Sans Bold"/>
                <a:cs typeface="DM Sans Bold"/>
                <a:sym typeface="DM Sans Bold"/>
              </a:rPr>
              <a:t>Pencegahan serangan cyber</a:t>
            </a:r>
          </a:p>
        </p:txBody>
      </p:sp>
      <p:sp>
        <p:nvSpPr>
          <p:cNvPr name="TextBox 14" id="14"/>
          <p:cNvSpPr txBox="true"/>
          <p:nvPr/>
        </p:nvSpPr>
        <p:spPr>
          <a:xfrm rot="0">
            <a:off x="1909718" y="7335038"/>
            <a:ext cx="3789283" cy="422275"/>
          </a:xfrm>
          <a:prstGeom prst="rect">
            <a:avLst/>
          </a:prstGeom>
        </p:spPr>
        <p:txBody>
          <a:bodyPr anchor="t" rtlCol="false" tIns="0" lIns="0" bIns="0" rIns="0">
            <a:spAutoFit/>
          </a:bodyPr>
          <a:lstStyle/>
          <a:p>
            <a:pPr algn="ctr" marL="539749" indent="-269875" lvl="1">
              <a:lnSpc>
                <a:spcPts val="3499"/>
              </a:lnSpc>
              <a:buFont typeface="Arial"/>
              <a:buChar char="•"/>
            </a:pPr>
            <a:r>
              <a:rPr lang="en-US" b="true" sz="2499">
                <a:solidFill>
                  <a:srgbClr val="FFFFFF"/>
                </a:solidFill>
                <a:latin typeface="DM Sans Bold"/>
                <a:ea typeface="DM Sans Bold"/>
                <a:cs typeface="DM Sans Bold"/>
                <a:sym typeface="DM Sans Bold"/>
              </a:rPr>
              <a:t>Pengujian  keamanan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730874" y="2838229"/>
            <a:ext cx="1399568" cy="1399568"/>
          </a:xfrm>
          <a:custGeom>
            <a:avLst/>
            <a:gdLst/>
            <a:ahLst/>
            <a:cxnLst/>
            <a:rect r="r" b="b" t="t" l="l"/>
            <a:pathLst>
              <a:path h="1399568" w="1399568">
                <a:moveTo>
                  <a:pt x="0" y="0"/>
                </a:moveTo>
                <a:lnTo>
                  <a:pt x="1399567" y="0"/>
                </a:lnTo>
                <a:lnTo>
                  <a:pt x="1399567" y="1399568"/>
                </a:lnTo>
                <a:lnTo>
                  <a:pt x="0" y="13995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677783" y="1025228"/>
            <a:ext cx="4556518" cy="1083945"/>
          </a:xfrm>
          <a:prstGeom prst="rect">
            <a:avLst/>
          </a:prstGeom>
        </p:spPr>
        <p:txBody>
          <a:bodyPr anchor="t" rtlCol="false" tIns="0" lIns="0" bIns="0" rIns="0">
            <a:spAutoFit/>
          </a:bodyPr>
          <a:lstStyle/>
          <a:p>
            <a:pPr algn="ctr" marL="0" indent="0" lvl="0">
              <a:lnSpc>
                <a:spcPts val="8491"/>
              </a:lnSpc>
              <a:spcBef>
                <a:spcPct val="0"/>
              </a:spcBef>
            </a:pPr>
            <a:r>
              <a:rPr lang="en-US" b="true" sz="7076">
                <a:solidFill>
                  <a:srgbClr val="FFFFFF"/>
                </a:solidFill>
                <a:latin typeface="Now Bold"/>
                <a:ea typeface="Now Bold"/>
                <a:cs typeface="Now Bold"/>
                <a:sym typeface="Now Bold"/>
              </a:rPr>
              <a:t> PROJECT</a:t>
            </a:r>
          </a:p>
        </p:txBody>
      </p:sp>
      <p:sp>
        <p:nvSpPr>
          <p:cNvPr name="TextBox 6" id="6"/>
          <p:cNvSpPr txBox="true"/>
          <p:nvPr/>
        </p:nvSpPr>
        <p:spPr>
          <a:xfrm rot="0">
            <a:off x="1677783" y="4404840"/>
            <a:ext cx="3432147" cy="385572"/>
          </a:xfrm>
          <a:prstGeom prst="rect">
            <a:avLst/>
          </a:prstGeom>
        </p:spPr>
        <p:txBody>
          <a:bodyPr anchor="t" rtlCol="false" tIns="0" lIns="0" bIns="0" rIns="0">
            <a:spAutoFit/>
          </a:bodyPr>
          <a:lstStyle/>
          <a:p>
            <a:pPr algn="ctr" marL="0" indent="0" lvl="0">
              <a:lnSpc>
                <a:spcPts val="3174"/>
              </a:lnSpc>
              <a:spcBef>
                <a:spcPct val="0"/>
              </a:spcBef>
            </a:pPr>
            <a:r>
              <a:rPr lang="en-US" b="true" sz="2300">
                <a:solidFill>
                  <a:srgbClr val="FFFBFB"/>
                </a:solidFill>
                <a:latin typeface="DM Sans Bold"/>
                <a:ea typeface="DM Sans Bold"/>
                <a:cs typeface="DM Sans Bold"/>
                <a:sym typeface="DM Sans Bold"/>
              </a:rPr>
              <a:t>Project 1</a:t>
            </a:r>
          </a:p>
        </p:txBody>
      </p:sp>
      <p:sp>
        <p:nvSpPr>
          <p:cNvPr name="TextBox 7" id="7"/>
          <p:cNvSpPr txBox="true"/>
          <p:nvPr/>
        </p:nvSpPr>
        <p:spPr>
          <a:xfrm rot="0">
            <a:off x="4485693" y="2528273"/>
            <a:ext cx="6305126" cy="2898267"/>
          </a:xfrm>
          <a:prstGeom prst="rect">
            <a:avLst/>
          </a:prstGeom>
        </p:spPr>
        <p:txBody>
          <a:bodyPr anchor="t" rtlCol="false" tIns="0" lIns="0" bIns="0" rIns="0">
            <a:spAutoFit/>
          </a:bodyPr>
          <a:lstStyle/>
          <a:p>
            <a:pPr algn="just">
              <a:lnSpc>
                <a:spcPts val="3863"/>
              </a:lnSpc>
            </a:pPr>
            <a:r>
              <a:rPr lang="en-US" sz="2799">
                <a:solidFill>
                  <a:srgbClr val="FFFFFF"/>
                </a:solidFill>
                <a:latin typeface="DM Sans"/>
                <a:ea typeface="DM Sans"/>
                <a:cs typeface="DM Sans"/>
                <a:sym typeface="DM Sans"/>
              </a:rPr>
              <a:t>Menganalisis aplikasi yang</a:t>
            </a:r>
          </a:p>
          <a:p>
            <a:pPr algn="just">
              <a:lnSpc>
                <a:spcPts val="3863"/>
              </a:lnSpc>
            </a:pPr>
            <a:r>
              <a:rPr lang="en-US" sz="2799">
                <a:solidFill>
                  <a:srgbClr val="FFFFFF"/>
                </a:solidFill>
                <a:latin typeface="DM Sans"/>
                <a:ea typeface="DM Sans"/>
                <a:cs typeface="DM Sans"/>
                <a:sym typeface="DM Sans"/>
              </a:rPr>
              <a:t>terinstall pada seluruh device</a:t>
            </a:r>
          </a:p>
          <a:p>
            <a:pPr algn="just">
              <a:lnSpc>
                <a:spcPts val="3863"/>
              </a:lnSpc>
            </a:pPr>
            <a:r>
              <a:rPr lang="en-US" sz="2799">
                <a:solidFill>
                  <a:srgbClr val="FFFFFF"/>
                </a:solidFill>
                <a:latin typeface="DM Sans"/>
                <a:ea typeface="DM Sans"/>
                <a:cs typeface="DM Sans"/>
                <a:sym typeface="DM Sans"/>
              </a:rPr>
              <a:t>yang berada dinaungan BJB</a:t>
            </a:r>
          </a:p>
          <a:p>
            <a:pPr algn="just">
              <a:lnSpc>
                <a:spcPts val="3863"/>
              </a:lnSpc>
            </a:pPr>
            <a:r>
              <a:rPr lang="en-US" sz="2799">
                <a:solidFill>
                  <a:srgbClr val="FFFFFF"/>
                </a:solidFill>
                <a:latin typeface="DM Sans"/>
                <a:ea typeface="DM Sans"/>
                <a:cs typeface="DM Sans"/>
                <a:sym typeface="DM Sans"/>
              </a:rPr>
              <a:t>apakah terdapat vulnerability/</a:t>
            </a:r>
          </a:p>
          <a:p>
            <a:pPr algn="just">
              <a:lnSpc>
                <a:spcPts val="3863"/>
              </a:lnSpc>
            </a:pPr>
            <a:r>
              <a:rPr lang="en-US" sz="2799">
                <a:solidFill>
                  <a:srgbClr val="FFFFFF"/>
                </a:solidFill>
                <a:latin typeface="DM Sans"/>
                <a:ea typeface="DM Sans"/>
                <a:cs typeface="DM Sans"/>
                <a:sym typeface="DM Sans"/>
              </a:rPr>
              <a:t>kerentanan atau tidak.</a:t>
            </a:r>
          </a:p>
          <a:p>
            <a:pPr algn="just" marL="0" indent="0" lvl="0">
              <a:lnSpc>
                <a:spcPts val="3863"/>
              </a:lnSpc>
              <a:spcBef>
                <a:spcPct val="0"/>
              </a:spcBef>
            </a:pPr>
          </a:p>
        </p:txBody>
      </p:sp>
      <p:sp>
        <p:nvSpPr>
          <p:cNvPr name="Freeform 8" id="8"/>
          <p:cNvSpPr/>
          <p:nvPr/>
        </p:nvSpPr>
        <p:spPr>
          <a:xfrm flipH="false" flipV="false" rot="0">
            <a:off x="4834733" y="5889793"/>
            <a:ext cx="1399568" cy="1399568"/>
          </a:xfrm>
          <a:custGeom>
            <a:avLst/>
            <a:gdLst/>
            <a:ahLst/>
            <a:cxnLst/>
            <a:rect r="r" b="b" t="t" l="l"/>
            <a:pathLst>
              <a:path h="1399568" w="1399568">
                <a:moveTo>
                  <a:pt x="0" y="0"/>
                </a:moveTo>
                <a:lnTo>
                  <a:pt x="1399568" y="0"/>
                </a:lnTo>
                <a:lnTo>
                  <a:pt x="1399568" y="1399568"/>
                </a:lnTo>
                <a:lnTo>
                  <a:pt x="0" y="13995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3781642" y="7456404"/>
            <a:ext cx="3432147" cy="385572"/>
          </a:xfrm>
          <a:prstGeom prst="rect">
            <a:avLst/>
          </a:prstGeom>
        </p:spPr>
        <p:txBody>
          <a:bodyPr anchor="t" rtlCol="false" tIns="0" lIns="0" bIns="0" rIns="0">
            <a:spAutoFit/>
          </a:bodyPr>
          <a:lstStyle/>
          <a:p>
            <a:pPr algn="ctr" marL="0" indent="0" lvl="0">
              <a:lnSpc>
                <a:spcPts val="3174"/>
              </a:lnSpc>
              <a:spcBef>
                <a:spcPct val="0"/>
              </a:spcBef>
            </a:pPr>
            <a:r>
              <a:rPr lang="en-US" b="true" sz="2300">
                <a:solidFill>
                  <a:srgbClr val="FFFBFB"/>
                </a:solidFill>
                <a:latin typeface="DM Sans Bold"/>
                <a:ea typeface="DM Sans Bold"/>
                <a:cs typeface="DM Sans Bold"/>
                <a:sym typeface="DM Sans Bold"/>
              </a:rPr>
              <a:t>Project 2</a:t>
            </a:r>
          </a:p>
        </p:txBody>
      </p:sp>
      <p:sp>
        <p:nvSpPr>
          <p:cNvPr name="TextBox 10" id="10"/>
          <p:cNvSpPr txBox="true"/>
          <p:nvPr/>
        </p:nvSpPr>
        <p:spPr>
          <a:xfrm rot="0">
            <a:off x="6550569" y="5567361"/>
            <a:ext cx="6305126" cy="2412492"/>
          </a:xfrm>
          <a:prstGeom prst="rect">
            <a:avLst/>
          </a:prstGeom>
        </p:spPr>
        <p:txBody>
          <a:bodyPr anchor="t" rtlCol="false" tIns="0" lIns="0" bIns="0" rIns="0">
            <a:spAutoFit/>
          </a:bodyPr>
          <a:lstStyle/>
          <a:p>
            <a:pPr algn="just">
              <a:lnSpc>
                <a:spcPts val="3863"/>
              </a:lnSpc>
            </a:pPr>
            <a:r>
              <a:rPr lang="en-US" sz="2799">
                <a:solidFill>
                  <a:srgbClr val="FFFFFF"/>
                </a:solidFill>
                <a:latin typeface="DM Sans"/>
                <a:ea typeface="DM Sans"/>
                <a:cs typeface="DM Sans"/>
                <a:sym typeface="DM Sans"/>
              </a:rPr>
              <a:t>Membuat aplikasi Virtual Office</a:t>
            </a:r>
          </a:p>
          <a:p>
            <a:pPr algn="just">
              <a:lnSpc>
                <a:spcPts val="3863"/>
              </a:lnSpc>
            </a:pPr>
            <a:r>
              <a:rPr lang="en-US" sz="2799">
                <a:solidFill>
                  <a:srgbClr val="FFFFFF"/>
                </a:solidFill>
                <a:latin typeface="DM Sans"/>
                <a:ea typeface="DM Sans"/>
                <a:cs typeface="DM Sans"/>
                <a:sym typeface="DM Sans"/>
              </a:rPr>
              <a:t>untuk IT-Security yang digunakan</a:t>
            </a:r>
          </a:p>
          <a:p>
            <a:pPr algn="just">
              <a:lnSpc>
                <a:spcPts val="3863"/>
              </a:lnSpc>
            </a:pPr>
            <a:r>
              <a:rPr lang="en-US" sz="2799">
                <a:solidFill>
                  <a:srgbClr val="FFFFFF"/>
                </a:solidFill>
                <a:latin typeface="DM Sans"/>
                <a:ea typeface="DM Sans"/>
                <a:cs typeface="DM Sans"/>
                <a:sym typeface="DM Sans"/>
              </a:rPr>
              <a:t>untuk mempermudah dalam</a:t>
            </a:r>
          </a:p>
          <a:p>
            <a:pPr algn="just">
              <a:lnSpc>
                <a:spcPts val="3863"/>
              </a:lnSpc>
            </a:pPr>
            <a:r>
              <a:rPr lang="en-US" sz="2799">
                <a:solidFill>
                  <a:srgbClr val="FFFFFF"/>
                </a:solidFill>
                <a:latin typeface="DM Sans"/>
                <a:ea typeface="DM Sans"/>
                <a:cs typeface="DM Sans"/>
                <a:sym typeface="DM Sans"/>
              </a:rPr>
              <a:t>mengelola data dan menyimpan</a:t>
            </a:r>
          </a:p>
          <a:p>
            <a:pPr algn="just" marL="0" indent="0" lvl="0">
              <a:lnSpc>
                <a:spcPts val="3863"/>
              </a:lnSpc>
              <a:spcBef>
                <a:spcPct val="0"/>
              </a:spcBef>
            </a:pPr>
            <a:r>
              <a:rPr lang="en-US" sz="2799">
                <a:solidFill>
                  <a:srgbClr val="FFFFFF"/>
                </a:solidFill>
                <a:latin typeface="DM Sans"/>
                <a:ea typeface="DM Sans"/>
                <a:cs typeface="DM Sans"/>
                <a:sym typeface="DM Sans"/>
              </a:rPr>
              <a:t>data data penting seperti arsip.</a:t>
            </a:r>
          </a:p>
        </p:txBody>
      </p:sp>
      <p:sp>
        <p:nvSpPr>
          <p:cNvPr name="Freeform 11" id="11"/>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467714" y="3047843"/>
            <a:ext cx="12586821" cy="4330328"/>
          </a:xfrm>
          <a:custGeom>
            <a:avLst/>
            <a:gdLst/>
            <a:ahLst/>
            <a:cxnLst/>
            <a:rect r="r" b="b" t="t" l="l"/>
            <a:pathLst>
              <a:path h="4330328" w="12586821">
                <a:moveTo>
                  <a:pt x="0" y="0"/>
                </a:moveTo>
                <a:lnTo>
                  <a:pt x="12586821" y="0"/>
                </a:lnTo>
                <a:lnTo>
                  <a:pt x="12586821" y="4330328"/>
                </a:lnTo>
                <a:lnTo>
                  <a:pt x="0" y="4330328"/>
                </a:lnTo>
                <a:lnTo>
                  <a:pt x="0" y="0"/>
                </a:lnTo>
                <a:close/>
              </a:path>
            </a:pathLst>
          </a:custGeom>
          <a:blipFill>
            <a:blip r:embed="rId6"/>
            <a:stretch>
              <a:fillRect l="0" t="0" r="0" b="0"/>
            </a:stretch>
          </a:blipFill>
        </p:spPr>
      </p:sp>
      <p:sp>
        <p:nvSpPr>
          <p:cNvPr name="Freeform 6" id="6"/>
          <p:cNvSpPr/>
          <p:nvPr/>
        </p:nvSpPr>
        <p:spPr>
          <a:xfrm flipH="false" flipV="false" rot="0">
            <a:off x="2467714" y="7378171"/>
            <a:ext cx="12586821" cy="426081"/>
          </a:xfrm>
          <a:custGeom>
            <a:avLst/>
            <a:gdLst/>
            <a:ahLst/>
            <a:cxnLst/>
            <a:rect r="r" b="b" t="t" l="l"/>
            <a:pathLst>
              <a:path h="426081" w="12586821">
                <a:moveTo>
                  <a:pt x="0" y="0"/>
                </a:moveTo>
                <a:lnTo>
                  <a:pt x="12586821" y="0"/>
                </a:lnTo>
                <a:lnTo>
                  <a:pt x="12586821" y="426081"/>
                </a:lnTo>
                <a:lnTo>
                  <a:pt x="0" y="426081"/>
                </a:lnTo>
                <a:lnTo>
                  <a:pt x="0" y="0"/>
                </a:lnTo>
                <a:close/>
              </a:path>
            </a:pathLst>
          </a:custGeom>
          <a:blipFill>
            <a:blip r:embed="rId7"/>
            <a:stretch>
              <a:fillRect l="-15215" t="-426804" r="-11268" b="-211143"/>
            </a:stretch>
          </a:blipFill>
        </p:spPr>
      </p:sp>
      <p:sp>
        <p:nvSpPr>
          <p:cNvPr name="TextBox 7" id="7"/>
          <p:cNvSpPr txBox="true"/>
          <p:nvPr/>
        </p:nvSpPr>
        <p:spPr>
          <a:xfrm rot="0">
            <a:off x="1677783" y="1025228"/>
            <a:ext cx="5220712" cy="1083945"/>
          </a:xfrm>
          <a:prstGeom prst="rect">
            <a:avLst/>
          </a:prstGeom>
        </p:spPr>
        <p:txBody>
          <a:bodyPr anchor="t" rtlCol="false" tIns="0" lIns="0" bIns="0" rIns="0">
            <a:spAutoFit/>
          </a:bodyPr>
          <a:lstStyle/>
          <a:p>
            <a:pPr algn="ctr" marL="0" indent="0" lvl="0">
              <a:lnSpc>
                <a:spcPts val="8491"/>
              </a:lnSpc>
              <a:spcBef>
                <a:spcPct val="0"/>
              </a:spcBef>
            </a:pPr>
            <a:r>
              <a:rPr lang="en-US" b="true" sz="7076">
                <a:solidFill>
                  <a:srgbClr val="FFFFFF"/>
                </a:solidFill>
                <a:latin typeface="Now Bold"/>
                <a:ea typeface="Now Bold"/>
                <a:cs typeface="Now Bold"/>
                <a:sym typeface="Now Bold"/>
              </a:rPr>
              <a:t> PROJECT 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48169" y="2610368"/>
            <a:ext cx="13435135" cy="6157770"/>
          </a:xfrm>
          <a:custGeom>
            <a:avLst/>
            <a:gdLst/>
            <a:ahLst/>
            <a:cxnLst/>
            <a:rect r="r" b="b" t="t" l="l"/>
            <a:pathLst>
              <a:path h="6157770" w="13435135">
                <a:moveTo>
                  <a:pt x="0" y="0"/>
                </a:moveTo>
                <a:lnTo>
                  <a:pt x="13435135" y="0"/>
                </a:lnTo>
                <a:lnTo>
                  <a:pt x="13435135" y="6157770"/>
                </a:lnTo>
                <a:lnTo>
                  <a:pt x="0" y="6157770"/>
                </a:lnTo>
                <a:lnTo>
                  <a:pt x="0" y="0"/>
                </a:lnTo>
                <a:close/>
              </a:path>
            </a:pathLst>
          </a:custGeom>
          <a:blipFill>
            <a:blip r:embed="rId6"/>
            <a:stretch>
              <a:fillRect l="0" t="0" r="0" b="0"/>
            </a:stretch>
          </a:blipFill>
        </p:spPr>
      </p:sp>
      <p:sp>
        <p:nvSpPr>
          <p:cNvPr name="TextBox 6" id="6"/>
          <p:cNvSpPr txBox="true"/>
          <p:nvPr/>
        </p:nvSpPr>
        <p:spPr>
          <a:xfrm rot="0">
            <a:off x="1677783" y="1025228"/>
            <a:ext cx="5703447" cy="1083945"/>
          </a:xfrm>
          <a:prstGeom prst="rect">
            <a:avLst/>
          </a:prstGeom>
        </p:spPr>
        <p:txBody>
          <a:bodyPr anchor="t" rtlCol="false" tIns="0" lIns="0" bIns="0" rIns="0">
            <a:spAutoFit/>
          </a:bodyPr>
          <a:lstStyle/>
          <a:p>
            <a:pPr algn="ctr" marL="0" indent="0" lvl="0">
              <a:lnSpc>
                <a:spcPts val="8491"/>
              </a:lnSpc>
              <a:spcBef>
                <a:spcPct val="0"/>
              </a:spcBef>
            </a:pPr>
            <a:r>
              <a:rPr lang="en-US" b="true" sz="7076">
                <a:solidFill>
                  <a:srgbClr val="FFFFFF"/>
                </a:solidFill>
                <a:latin typeface="Now Bold"/>
                <a:ea typeface="Now Bold"/>
                <a:cs typeface="Now Bold"/>
                <a:sym typeface="Now Bold"/>
              </a:rPr>
              <a:t> PROJECT 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7783" y="2240774"/>
            <a:ext cx="8377535" cy="5666438"/>
          </a:xfrm>
          <a:custGeom>
            <a:avLst/>
            <a:gdLst/>
            <a:ahLst/>
            <a:cxnLst/>
            <a:rect r="r" b="b" t="t" l="l"/>
            <a:pathLst>
              <a:path h="5666438" w="8377535">
                <a:moveTo>
                  <a:pt x="0" y="0"/>
                </a:moveTo>
                <a:lnTo>
                  <a:pt x="8377535" y="0"/>
                </a:lnTo>
                <a:lnTo>
                  <a:pt x="8377535" y="5666438"/>
                </a:lnTo>
                <a:lnTo>
                  <a:pt x="0" y="5666438"/>
                </a:lnTo>
                <a:lnTo>
                  <a:pt x="0" y="0"/>
                </a:lnTo>
                <a:close/>
              </a:path>
            </a:pathLst>
          </a:custGeom>
          <a:blipFill>
            <a:blip r:embed="rId6"/>
            <a:stretch>
              <a:fillRect l="0" t="0" r="0" b="0"/>
            </a:stretch>
          </a:blipFill>
        </p:spPr>
      </p:sp>
      <p:sp>
        <p:nvSpPr>
          <p:cNvPr name="Freeform 6" id="6"/>
          <p:cNvSpPr/>
          <p:nvPr/>
        </p:nvSpPr>
        <p:spPr>
          <a:xfrm flipH="false" flipV="false" rot="0">
            <a:off x="10411597" y="2284262"/>
            <a:ext cx="6491991" cy="5579462"/>
          </a:xfrm>
          <a:custGeom>
            <a:avLst/>
            <a:gdLst/>
            <a:ahLst/>
            <a:cxnLst/>
            <a:rect r="r" b="b" t="t" l="l"/>
            <a:pathLst>
              <a:path h="5579462" w="6491991">
                <a:moveTo>
                  <a:pt x="0" y="0"/>
                </a:moveTo>
                <a:lnTo>
                  <a:pt x="6491992" y="0"/>
                </a:lnTo>
                <a:lnTo>
                  <a:pt x="6491992" y="5579462"/>
                </a:lnTo>
                <a:lnTo>
                  <a:pt x="0" y="5579462"/>
                </a:lnTo>
                <a:lnTo>
                  <a:pt x="0" y="0"/>
                </a:lnTo>
                <a:close/>
              </a:path>
            </a:pathLst>
          </a:custGeom>
          <a:blipFill>
            <a:blip r:embed="rId7"/>
            <a:stretch>
              <a:fillRect l="0" t="0" r="0" b="0"/>
            </a:stretch>
          </a:blipFill>
        </p:spPr>
      </p:sp>
      <p:sp>
        <p:nvSpPr>
          <p:cNvPr name="TextBox 7" id="7"/>
          <p:cNvSpPr txBox="true"/>
          <p:nvPr/>
        </p:nvSpPr>
        <p:spPr>
          <a:xfrm rot="0">
            <a:off x="1677783" y="1025228"/>
            <a:ext cx="5703447" cy="1083945"/>
          </a:xfrm>
          <a:prstGeom prst="rect">
            <a:avLst/>
          </a:prstGeom>
        </p:spPr>
        <p:txBody>
          <a:bodyPr anchor="t" rtlCol="false" tIns="0" lIns="0" bIns="0" rIns="0">
            <a:spAutoFit/>
          </a:bodyPr>
          <a:lstStyle/>
          <a:p>
            <a:pPr algn="ctr" marL="0" indent="0" lvl="0">
              <a:lnSpc>
                <a:spcPts val="8491"/>
              </a:lnSpc>
              <a:spcBef>
                <a:spcPct val="0"/>
              </a:spcBef>
            </a:pPr>
            <a:r>
              <a:rPr lang="en-US" b="true" sz="7076">
                <a:solidFill>
                  <a:srgbClr val="FFFFFF"/>
                </a:solidFill>
                <a:latin typeface="Now Bold"/>
                <a:ea typeface="Now Bold"/>
                <a:cs typeface="Now Bold"/>
                <a:sym typeface="Now Bold"/>
              </a:rPr>
              <a:t> PROJECT 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2102995" y="2266040"/>
            <a:ext cx="4909358" cy="1397550"/>
            <a:chOff x="0" y="0"/>
            <a:chExt cx="2565722" cy="730386"/>
          </a:xfrm>
        </p:grpSpPr>
        <p:sp>
          <p:nvSpPr>
            <p:cNvPr name="Freeform 3" id="3"/>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name="TextBox 4" id="4"/>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sp>
        <p:nvSpPr>
          <p:cNvPr name="TextBox 5" id="5"/>
          <p:cNvSpPr txBox="true"/>
          <p:nvPr/>
        </p:nvSpPr>
        <p:spPr>
          <a:xfrm rot="0">
            <a:off x="2938455" y="2542113"/>
            <a:ext cx="3238438" cy="759680"/>
          </a:xfrm>
          <a:prstGeom prst="rect">
            <a:avLst/>
          </a:prstGeom>
        </p:spPr>
        <p:txBody>
          <a:bodyPr anchor="t" rtlCol="false" tIns="0" lIns="0" bIns="0" rIns="0">
            <a:spAutoFit/>
          </a:bodyPr>
          <a:lstStyle/>
          <a:p>
            <a:pPr algn="ctr" marL="0" indent="0" lvl="0">
              <a:lnSpc>
                <a:spcPts val="6117"/>
              </a:lnSpc>
              <a:spcBef>
                <a:spcPct val="0"/>
              </a:spcBef>
            </a:pPr>
            <a:r>
              <a:rPr lang="en-US" b="true" sz="4432">
                <a:solidFill>
                  <a:srgbClr val="051D40"/>
                </a:solidFill>
                <a:latin typeface="DM Sans Bold"/>
                <a:ea typeface="DM Sans Bold"/>
                <a:cs typeface="DM Sans Bold"/>
                <a:sym typeface="DM Sans Bold"/>
              </a:rPr>
              <a:t>Tantangan</a:t>
            </a:r>
          </a:p>
        </p:txBody>
      </p:sp>
      <p:sp>
        <p:nvSpPr>
          <p:cNvPr name="TextBox 6" id="6"/>
          <p:cNvSpPr txBox="true"/>
          <p:nvPr/>
        </p:nvSpPr>
        <p:spPr>
          <a:xfrm rot="0">
            <a:off x="8617659" y="1766570"/>
            <a:ext cx="6888823" cy="2377440"/>
          </a:xfrm>
          <a:prstGeom prst="rect">
            <a:avLst/>
          </a:prstGeom>
        </p:spPr>
        <p:txBody>
          <a:bodyPr anchor="t" rtlCol="false" tIns="0" lIns="0" bIns="0" rIns="0">
            <a:spAutoFit/>
          </a:bodyPr>
          <a:lstStyle/>
          <a:p>
            <a:pPr algn="l">
              <a:lnSpc>
                <a:spcPts val="3779"/>
              </a:lnSpc>
            </a:pPr>
            <a:r>
              <a:rPr lang="en-US" sz="2999">
                <a:solidFill>
                  <a:srgbClr val="FFFFFF"/>
                </a:solidFill>
                <a:latin typeface="DM Sans"/>
                <a:ea typeface="DM Sans"/>
                <a:cs typeface="DM Sans"/>
                <a:sym typeface="DM Sans"/>
              </a:rPr>
              <a:t>Kurangnya resource atau pengetahuan untuk sebuah fitur</a:t>
            </a:r>
          </a:p>
          <a:p>
            <a:pPr algn="l">
              <a:lnSpc>
                <a:spcPts val="3779"/>
              </a:lnSpc>
            </a:pPr>
            <a:r>
              <a:rPr lang="en-US" sz="2999">
                <a:solidFill>
                  <a:srgbClr val="FFFFFF"/>
                </a:solidFill>
                <a:latin typeface="DM Sans"/>
                <a:ea typeface="DM Sans"/>
                <a:cs typeface="DM Sans"/>
                <a:sym typeface="DM Sans"/>
              </a:rPr>
              <a:t>yang dimintai sehingga itu membutuhkan waktu lama</a:t>
            </a:r>
          </a:p>
          <a:p>
            <a:pPr algn="l" marL="0" indent="0" lvl="0">
              <a:lnSpc>
                <a:spcPts val="3779"/>
              </a:lnSpc>
            </a:pPr>
            <a:r>
              <a:rPr lang="en-US" sz="2999">
                <a:solidFill>
                  <a:srgbClr val="FFFFFF"/>
                </a:solidFill>
                <a:latin typeface="DM Sans"/>
                <a:ea typeface="DM Sans"/>
                <a:cs typeface="DM Sans"/>
                <a:sym typeface="DM Sans"/>
              </a:rPr>
              <a:t>untuk menyelesaikannya.</a:t>
            </a:r>
          </a:p>
        </p:txBody>
      </p:sp>
      <p:sp>
        <p:nvSpPr>
          <p:cNvPr name="TextBox 7" id="7"/>
          <p:cNvSpPr txBox="true"/>
          <p:nvPr/>
        </p:nvSpPr>
        <p:spPr>
          <a:xfrm rot="0">
            <a:off x="2824658" y="5421885"/>
            <a:ext cx="6319342" cy="3329940"/>
          </a:xfrm>
          <a:prstGeom prst="rect">
            <a:avLst/>
          </a:prstGeom>
        </p:spPr>
        <p:txBody>
          <a:bodyPr anchor="t" rtlCol="false" tIns="0" lIns="0" bIns="0" rIns="0">
            <a:spAutoFit/>
          </a:bodyPr>
          <a:lstStyle/>
          <a:p>
            <a:pPr algn="r">
              <a:lnSpc>
                <a:spcPts val="3780"/>
              </a:lnSpc>
            </a:pPr>
            <a:r>
              <a:rPr lang="en-US" sz="3000">
                <a:solidFill>
                  <a:srgbClr val="FFFFFF"/>
                </a:solidFill>
                <a:latin typeface="DM Sans"/>
                <a:ea typeface="DM Sans"/>
                <a:cs typeface="DM Sans"/>
                <a:sym typeface="DM Sans"/>
              </a:rPr>
              <a:t>Solusi yang dilakukan adalah dengan mencari tahu sendiri</a:t>
            </a:r>
          </a:p>
          <a:p>
            <a:pPr algn="r">
              <a:lnSpc>
                <a:spcPts val="3780"/>
              </a:lnSpc>
            </a:pPr>
            <a:r>
              <a:rPr lang="en-US" sz="3000">
                <a:solidFill>
                  <a:srgbClr val="FFFFFF"/>
                </a:solidFill>
                <a:latin typeface="DM Sans"/>
                <a:ea typeface="DM Sans"/>
                <a:cs typeface="DM Sans"/>
                <a:sym typeface="DM Sans"/>
              </a:rPr>
              <a:t>ke berbagai sumber dengan bantuan Guru dan teknologi</a:t>
            </a:r>
          </a:p>
          <a:p>
            <a:pPr algn="r">
              <a:lnSpc>
                <a:spcPts val="3780"/>
              </a:lnSpc>
            </a:pPr>
            <a:r>
              <a:rPr lang="en-US" sz="3000">
                <a:solidFill>
                  <a:srgbClr val="FFFFFF"/>
                </a:solidFill>
                <a:latin typeface="DM Sans"/>
                <a:ea typeface="DM Sans"/>
                <a:cs typeface="DM Sans"/>
                <a:sym typeface="DM Sans"/>
              </a:rPr>
              <a:t>seperti AI untuk menanyakan hal hal yang kurang</a:t>
            </a:r>
          </a:p>
          <a:p>
            <a:pPr algn="r" marL="0" indent="0" lvl="0">
              <a:lnSpc>
                <a:spcPts val="3780"/>
              </a:lnSpc>
            </a:pPr>
            <a:r>
              <a:rPr lang="en-US" sz="3000">
                <a:solidFill>
                  <a:srgbClr val="FFFFFF"/>
                </a:solidFill>
                <a:latin typeface="DM Sans"/>
                <a:ea typeface="DM Sans"/>
                <a:cs typeface="DM Sans"/>
                <a:sym typeface="DM Sans"/>
              </a:rPr>
              <a:t>dimengerti.</a:t>
            </a:r>
          </a:p>
        </p:txBody>
      </p:sp>
      <p:sp>
        <p:nvSpPr>
          <p:cNvPr name="Freeform 8" id="8"/>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10800000">
            <a:off x="11065923" y="6060628"/>
            <a:ext cx="4909358" cy="1397550"/>
            <a:chOff x="0" y="0"/>
            <a:chExt cx="2565722" cy="730386"/>
          </a:xfrm>
        </p:grpSpPr>
        <p:sp>
          <p:nvSpPr>
            <p:cNvPr name="Freeform 11" id="11"/>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name="TextBox 12" id="12"/>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sp>
        <p:nvSpPr>
          <p:cNvPr name="TextBox 13" id="13"/>
          <p:cNvSpPr txBox="true"/>
          <p:nvPr/>
        </p:nvSpPr>
        <p:spPr>
          <a:xfrm rot="0">
            <a:off x="11901383" y="6336701"/>
            <a:ext cx="3238438" cy="759680"/>
          </a:xfrm>
          <a:prstGeom prst="rect">
            <a:avLst/>
          </a:prstGeom>
        </p:spPr>
        <p:txBody>
          <a:bodyPr anchor="t" rtlCol="false" tIns="0" lIns="0" bIns="0" rIns="0">
            <a:spAutoFit/>
          </a:bodyPr>
          <a:lstStyle/>
          <a:p>
            <a:pPr algn="ctr" marL="0" indent="0" lvl="0">
              <a:lnSpc>
                <a:spcPts val="6117"/>
              </a:lnSpc>
              <a:spcBef>
                <a:spcPct val="0"/>
              </a:spcBef>
            </a:pPr>
            <a:r>
              <a:rPr lang="en-US" b="true" sz="4432">
                <a:solidFill>
                  <a:srgbClr val="051D40"/>
                </a:solidFill>
                <a:latin typeface="DM Sans Bold"/>
                <a:ea typeface="DM Sans Bold"/>
                <a:cs typeface="DM Sans Bold"/>
                <a:sym typeface="DM Sans Bold"/>
              </a:rPr>
              <a:t>Solusi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DAGStycpFqM</dc:identifier>
  <dcterms:modified xsi:type="dcterms:W3CDTF">2011-08-01T06:04:30Z</dcterms:modified>
  <cp:revision>1</cp:revision>
  <dc:title>Nama :</dc:title>
</cp:coreProperties>
</file>